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9" d="100"/>
          <a:sy n="19" d="100"/>
        </p:scale>
        <p:origin x="-744" y="13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l">
              <a:defRPr sz="1200"/>
            </a:lvl1pPr>
          </a:lstStyle>
          <a:p>
            <a:fld id="{0CC99D29-A7E5-4D1F-B093-B95C45DFF74F}" type="datetimeFigureOut">
              <a:rPr lang="fa-IR" smtClean="0"/>
              <a:t>07/25/1443</a:t>
            </a:fld>
            <a:endParaRPr lang="fa-IR"/>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l">
              <a:defRPr sz="1200"/>
            </a:lvl1pPr>
          </a:lstStyle>
          <a:p>
            <a:fld id="{B2594115-15EF-40BE-BF62-53D849221EA2}" type="slidenum">
              <a:rPr lang="fa-IR" smtClean="0"/>
              <a:t>‹#›</a:t>
            </a:fld>
            <a:endParaRPr lang="fa-IR"/>
          </a:p>
        </p:txBody>
      </p:sp>
    </p:spTree>
    <p:extLst>
      <p:ext uri="{BB962C8B-B14F-4D97-AF65-F5344CB8AC3E}">
        <p14:creationId xmlns:p14="http://schemas.microsoft.com/office/powerpoint/2010/main" val="1323042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B2594115-15EF-40BE-BF62-53D849221EA2}" type="slidenum">
              <a:rPr lang="fa-IR" smtClean="0"/>
              <a:t>1</a:t>
            </a:fld>
            <a:endParaRPr lang="fa-IR"/>
          </a:p>
        </p:txBody>
      </p:sp>
    </p:spTree>
    <p:extLst>
      <p:ext uri="{BB962C8B-B14F-4D97-AF65-F5344CB8AC3E}">
        <p14:creationId xmlns:p14="http://schemas.microsoft.com/office/powerpoint/2010/main" val="117143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28" y="-226825"/>
            <a:ext cx="43552969" cy="25656988"/>
          </a:xfrm>
          <a:prstGeom prst="rect">
            <a:avLst/>
          </a:prstGeom>
        </p:spPr>
      </p:pic>
      <p:sp>
        <p:nvSpPr>
          <p:cNvPr id="7" name="Text Box 1059"/>
          <p:cNvSpPr txBox="1">
            <a:spLocks noChangeArrowheads="1"/>
          </p:cNvSpPr>
          <p:nvPr/>
        </p:nvSpPr>
        <p:spPr bwMode="auto">
          <a:xfrm>
            <a:off x="2641601" y="3429884"/>
            <a:ext cx="33994164"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spcAft>
                <a:spcPts val="600"/>
              </a:spcAft>
            </a:pPr>
            <a:r>
              <a:rPr lang="en-US" sz="6000" b="1" dirty="0">
                <a:solidFill>
                  <a:srgbClr val="0000FF"/>
                </a:solidFill>
                <a:latin typeface="Times New Roman" panose="02020603050405020304" pitchFamily="18" charset="0"/>
                <a:ea typeface="SimSun" panose="02010600030101010101" pitchFamily="2" charset="-122"/>
              </a:rPr>
              <a:t>Design and </a:t>
            </a:r>
            <a:r>
              <a:rPr lang="en-US" sz="6000" b="1" dirty="0">
                <a:solidFill>
                  <a:srgbClr val="0000FF"/>
                </a:solidFill>
                <a:latin typeface="Times New Roman" panose="02020603050405020304" pitchFamily="18" charset="0"/>
                <a:ea typeface="Times New Roman" panose="02020603050405020304" pitchFamily="18" charset="0"/>
              </a:rPr>
              <a:t>manufacture</a:t>
            </a:r>
            <a:r>
              <a:rPr lang="en-US" sz="6000" b="1" dirty="0">
                <a:solidFill>
                  <a:srgbClr val="0000FF"/>
                </a:solidFill>
                <a:latin typeface="Times New Roman" panose="02020603050405020304" pitchFamily="18" charset="0"/>
                <a:ea typeface="SimSun" panose="02010600030101010101" pitchFamily="2" charset="-122"/>
              </a:rPr>
              <a:t> of an elbow-rehabilitation device for patients with tennis elbow syndrome</a:t>
            </a:r>
            <a:endParaRPr lang="en-US" sz="6000" dirty="0">
              <a:solidFill>
                <a:srgbClr val="0000FF"/>
              </a:solidFill>
              <a:latin typeface="Times New Roman" panose="02020603050405020304" pitchFamily="18" charset="0"/>
              <a:ea typeface="SimSun" panose="02010600030101010101" pitchFamily="2" charset="-122"/>
            </a:endParaRPr>
          </a:p>
          <a:p>
            <a:pPr algn="ctr">
              <a:lnSpc>
                <a:spcPct val="150000"/>
              </a:lnSpc>
              <a:spcAft>
                <a:spcPts val="600"/>
              </a:spcAft>
              <a:tabLst>
                <a:tab pos="228600" algn="l"/>
              </a:tabLst>
            </a:pPr>
            <a:r>
              <a:rPr lang="en-US" sz="4800" b="1" dirty="0">
                <a:latin typeface="Times New Roman" panose="02020603050405020304" pitchFamily="18" charset="0"/>
                <a:ea typeface="SimSun" panose="02010600030101010101" pitchFamily="2" charset="-122"/>
              </a:rPr>
              <a:t>Fahime Nazri*</a:t>
            </a:r>
            <a:r>
              <a:rPr lang="en-US" sz="4800" b="1" baseline="30000" dirty="0">
                <a:latin typeface="Times New Roman" panose="02020603050405020304" pitchFamily="18" charset="0"/>
                <a:ea typeface="SimSun" panose="02010600030101010101" pitchFamily="2" charset="-122"/>
              </a:rPr>
              <a:t>1</a:t>
            </a:r>
            <a:r>
              <a:rPr lang="en-US" sz="4800" b="1" dirty="0">
                <a:latin typeface="Times New Roman" panose="02020603050405020304" pitchFamily="18" charset="0"/>
                <a:ea typeface="SimSun" panose="02010600030101010101" pitchFamily="2" charset="-122"/>
              </a:rPr>
              <a:t>, Mahnaz </a:t>
            </a:r>
            <a:r>
              <a:rPr lang="en-US" sz="4800" b="1" dirty="0" smtClean="0">
                <a:latin typeface="Times New Roman" panose="02020603050405020304" pitchFamily="18" charset="0"/>
                <a:ea typeface="SimSun" panose="02010600030101010101" pitchFamily="2" charset="-122"/>
              </a:rPr>
              <a:t>Marvi-Esfahani</a:t>
            </a:r>
            <a:r>
              <a:rPr lang="en-US" sz="4800" b="1" baseline="30000" dirty="0" smtClean="0">
                <a:latin typeface="Times New Roman" panose="02020603050405020304" pitchFamily="18" charset="0"/>
                <a:ea typeface="SimSun" panose="02010600030101010101" pitchFamily="2" charset="-122"/>
              </a:rPr>
              <a:t>2</a:t>
            </a:r>
            <a:endParaRPr lang="en-US" sz="4800" b="1" dirty="0">
              <a:latin typeface="Times New Roman" panose="02020603050405020304" pitchFamily="18" charset="0"/>
              <a:ea typeface="SimSun" panose="02010600030101010101" pitchFamily="2" charset="-122"/>
            </a:endParaRPr>
          </a:p>
        </p:txBody>
      </p:sp>
      <p:sp>
        <p:nvSpPr>
          <p:cNvPr id="8" name="AutoShape 4"/>
          <p:cNvSpPr>
            <a:spLocks noChangeArrowheads="1"/>
          </p:cNvSpPr>
          <p:nvPr/>
        </p:nvSpPr>
        <p:spPr bwMode="auto">
          <a:xfrm>
            <a:off x="22622514" y="6055560"/>
            <a:ext cx="19693886"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Result:</a:t>
            </a:r>
          </a:p>
          <a:p>
            <a:pPr algn="justLow">
              <a:defRPr/>
            </a:pPr>
            <a:r>
              <a:rPr lang="en-US" sz="4800" dirty="0">
                <a:ea typeface="SimSun" panose="02010600030101010101" pitchFamily="2" charset="-122"/>
              </a:rPr>
              <a:t>The </a:t>
            </a:r>
            <a:r>
              <a:rPr lang="en-US" sz="4800" dirty="0">
                <a:ea typeface="Calibri" panose="020F0502020204030204" pitchFamily="34" charset="0"/>
              </a:rPr>
              <a:t>elbow-rehabilitation device</a:t>
            </a:r>
            <a:r>
              <a:rPr lang="en-US" sz="4800" dirty="0">
                <a:ea typeface="SimSun" panose="02010600030101010101" pitchFamily="2" charset="-122"/>
              </a:rPr>
              <a:t> is a new device in the field of muscle rehabilitation that works on the elbow joints. This device allows flexion and extension movements of the elbow to be performed forcefully. In this study, using springs with three different stiffness coefficients, the amount of force in flexion and extension movements can be increased up to about 30N (3 kg). By making springs with higher stiffness coefficients, the amount of force can be increased according to the individual's ability. Weak resistive forces (100, 150 g) are used in the design of mechanical devices because they facilitate joint range of motion and improve strength to a small </a:t>
            </a:r>
            <a:r>
              <a:rPr lang="en-US" sz="4800" dirty="0" err="1">
                <a:ea typeface="SimSun" panose="02010600030101010101" pitchFamily="2" charset="-122"/>
              </a:rPr>
              <a:t>exten</a:t>
            </a:r>
            <a:r>
              <a:rPr lang="fa-IR" sz="4800" b="1" dirty="0">
                <a:ea typeface="Calibri" panose="020F0502020204030204" pitchFamily="34" charset="0"/>
              </a:rPr>
              <a:t>.</a:t>
            </a:r>
            <a:endParaRPr lang="en-US" sz="4800" dirty="0">
              <a:ea typeface="SimSun" panose="02010600030101010101" pitchFamily="2" charset="-122"/>
            </a:endParaRPr>
          </a:p>
        </p:txBody>
      </p:sp>
      <p:sp>
        <p:nvSpPr>
          <p:cNvPr id="11" name="AutoShape 4"/>
          <p:cNvSpPr>
            <a:spLocks noChangeArrowheads="1"/>
          </p:cNvSpPr>
          <p:nvPr/>
        </p:nvSpPr>
        <p:spPr bwMode="auto">
          <a:xfrm>
            <a:off x="22622514" y="14712573"/>
            <a:ext cx="19693886" cy="517886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Discussion &amp; Conclusion:</a:t>
            </a:r>
          </a:p>
          <a:p>
            <a:pPr algn="justLow">
              <a:defRPr/>
            </a:pPr>
            <a:r>
              <a:rPr lang="en-US" sz="4800" dirty="0"/>
              <a:t>The ability of this device is that the force can be controlled from a very small amount. </a:t>
            </a:r>
            <a:endParaRPr lang="en-US" sz="4800" dirty="0" smtClean="0"/>
          </a:p>
          <a:p>
            <a:pPr algn="justLow">
              <a:defRPr/>
            </a:pPr>
            <a:r>
              <a:rPr lang="en-US" sz="4800" dirty="0" smtClean="0"/>
              <a:t>Improves </a:t>
            </a:r>
            <a:r>
              <a:rPr lang="en-US" sz="4800" dirty="0"/>
              <a:t>muscle mobility and strength with minimal inflammation. It is recommended to use the elbow-rehabilitation device for people with elbow pain to improve joint strength and mobility</a:t>
            </a:r>
            <a:r>
              <a:rPr lang="en-US" sz="4800" dirty="0" smtClean="0"/>
              <a:t>.</a:t>
            </a:r>
            <a:endParaRPr lang="en-US" sz="4800" dirty="0"/>
          </a:p>
        </p:txBody>
      </p:sp>
      <p:sp>
        <p:nvSpPr>
          <p:cNvPr id="12" name="AutoShape 4"/>
          <p:cNvSpPr>
            <a:spLocks noChangeArrowheads="1"/>
          </p:cNvSpPr>
          <p:nvPr/>
        </p:nvSpPr>
        <p:spPr bwMode="auto">
          <a:xfrm>
            <a:off x="608257" y="6007696"/>
            <a:ext cx="21501602" cy="767238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Introduction:</a:t>
            </a:r>
          </a:p>
          <a:p>
            <a:pPr algn="justLow">
              <a:defRPr/>
            </a:pPr>
            <a:r>
              <a:rPr lang="en-US" sz="4800" dirty="0"/>
              <a:t>Tennis elbow is one of the most common upper extremity complications. This disease affects 1-3% of the total population. </a:t>
            </a:r>
            <a:endParaRPr lang="en-US" sz="4800" dirty="0" smtClean="0"/>
          </a:p>
          <a:p>
            <a:pPr algn="justLow">
              <a:defRPr/>
            </a:pPr>
            <a:r>
              <a:rPr lang="en-US" sz="4800" dirty="0" smtClean="0"/>
              <a:t>Pain </a:t>
            </a:r>
            <a:r>
              <a:rPr lang="en-US" sz="4800" dirty="0"/>
              <a:t>in the external epicondyle of the elbow is a complication of this disease. Resistance to wrist extensions and strength hand movements exacerbates pain during daily activities, especially during </a:t>
            </a:r>
            <a:r>
              <a:rPr lang="en-US" sz="4800" dirty="0" smtClean="0"/>
              <a:t>exercise.</a:t>
            </a:r>
            <a:endParaRPr lang="en-US" sz="4800" dirty="0"/>
          </a:p>
          <a:p>
            <a:pPr algn="justLow">
              <a:defRPr/>
            </a:pPr>
            <a:r>
              <a:rPr lang="en-US" sz="6000" b="1" dirty="0">
                <a:solidFill>
                  <a:srgbClr val="FF0000"/>
                </a:solidFill>
                <a:cs typeface="B Titr" panose="00000700000000000000" pitchFamily="2" charset="-78"/>
              </a:rPr>
              <a:t>Purpose</a:t>
            </a:r>
            <a:r>
              <a:rPr lang="en-US" sz="6000" b="1" dirty="0">
                <a:solidFill>
                  <a:srgbClr val="FF0000"/>
                </a:solidFill>
                <a:cs typeface="B Titr" panose="00000700000000000000" pitchFamily="2" charset="-78"/>
              </a:rPr>
              <a:t>:</a:t>
            </a:r>
          </a:p>
          <a:p>
            <a:pPr algn="justLow">
              <a:defRPr/>
            </a:pPr>
            <a:r>
              <a:rPr lang="en-US" sz="4800" dirty="0" smtClean="0"/>
              <a:t>The </a:t>
            </a:r>
            <a:r>
              <a:rPr lang="en-US" sz="4800" dirty="0"/>
              <a:t>aim of this study was to design and manufacture an elbow-rehabilitation device for patients with tennis elbow syndrome</a:t>
            </a:r>
            <a:r>
              <a:rPr lang="en-US" sz="4800" dirty="0" smtClean="0"/>
              <a:t>.</a:t>
            </a:r>
            <a:endParaRPr lang="en-US" sz="4800" dirty="0"/>
          </a:p>
        </p:txBody>
      </p:sp>
      <p:sp>
        <p:nvSpPr>
          <p:cNvPr id="13" name="AutoShape 4"/>
          <p:cNvSpPr>
            <a:spLocks noChangeArrowheads="1"/>
          </p:cNvSpPr>
          <p:nvPr/>
        </p:nvSpPr>
        <p:spPr bwMode="auto">
          <a:xfrm>
            <a:off x="684717" y="14065889"/>
            <a:ext cx="21501602"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Methods:</a:t>
            </a:r>
          </a:p>
          <a:p>
            <a:pPr algn="justLow">
              <a:defRPr/>
            </a:pPr>
            <a:r>
              <a:rPr lang="en-US" sz="4800" dirty="0"/>
              <a:t>This device was designed in accordance with the advantages and disadvantages of existing devices to </a:t>
            </a:r>
            <a:r>
              <a:rPr lang="en-US" sz="4400" dirty="0"/>
              <a:t>strengthen the </a:t>
            </a:r>
            <a:r>
              <a:rPr lang="en-US" sz="4800" dirty="0"/>
              <a:t>elbow. At first, the initial plan was designed in Catia software. The main body of the device was made of iron. The device has two pieces that are placed on the forearm and arm segments and are connected by two rods. Compression and tensile springs with different stiffness coefficients are placed between two iron bars. </a:t>
            </a:r>
            <a:endParaRPr lang="en-US" sz="4800" b="1" dirty="0">
              <a:cs typeface="B Nazanin" panose="00000400000000000000" pitchFamily="2" charset="-78"/>
            </a:endParaRPr>
          </a:p>
        </p:txBody>
      </p:sp>
      <p:sp>
        <p:nvSpPr>
          <p:cNvPr id="14" name="AutoShape 4"/>
          <p:cNvSpPr>
            <a:spLocks noChangeArrowheads="1"/>
          </p:cNvSpPr>
          <p:nvPr/>
        </p:nvSpPr>
        <p:spPr bwMode="auto">
          <a:xfrm>
            <a:off x="642321" y="20347789"/>
            <a:ext cx="41724879" cy="345257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lvl="0" algn="just"/>
            <a:r>
              <a:rPr lang="en-US" sz="4800" b="1" dirty="0"/>
              <a:t>References</a:t>
            </a:r>
            <a:r>
              <a:rPr lang="en-US" sz="4800" b="1" dirty="0"/>
              <a:t>:</a:t>
            </a:r>
          </a:p>
          <a:p>
            <a:pPr lvl="0" algn="just">
              <a:buFont typeface="Symbol" panose="05050102010706020507" pitchFamily="18" charset="2"/>
              <a:buChar char=""/>
            </a:pPr>
            <a:r>
              <a:rPr lang="en-US" sz="3600" dirty="0"/>
              <a:t> </a:t>
            </a:r>
            <a:r>
              <a:rPr lang="en-US" sz="3600" dirty="0"/>
              <a:t>Cornejo J, Huamanchahua D, Huamán-Vizconde S, Terrazas-Rodas D, Sierra-Huertas J, Janampa-Espinoza A, Gonzáles J, Cardona M. Mechatronic exoskeleton systems for supporting the biomechanics of shoulder-elbow-wrist: An innovative review. In2021 IEEE International IOT, Electronics and Mechatronics Conference (IEMTRONICS) 2021 Apr 21 (pp. 1-9). IEEE.</a:t>
            </a:r>
          </a:p>
          <a:p>
            <a:pPr lvl="0" algn="just">
              <a:buFont typeface="Symbol" panose="05050102010706020507" pitchFamily="18" charset="2"/>
              <a:buChar char=""/>
            </a:pPr>
            <a:r>
              <a:rPr lang="en-US" sz="3600" dirty="0" smtClean="0"/>
              <a:t> Ceccarelli M, Riabtsev M, Fort A, Russo M, Laribi MA, Urizar M. Design and experimental characterization of L-CADEL v2, an assistive device for elbow motion. Sensors. 2021 Jan;21(15):5149.</a:t>
            </a:r>
          </a:p>
          <a:p>
            <a:pPr lvl="0" algn="just">
              <a:buFont typeface="Symbol" panose="05050102010706020507" pitchFamily="18" charset="2"/>
              <a:buChar char=""/>
            </a:pPr>
            <a:r>
              <a:rPr lang="en-US" sz="3600" dirty="0" smtClean="0"/>
              <a:t>- </a:t>
            </a:r>
            <a:r>
              <a:rPr lang="en-US" sz="3600" dirty="0"/>
              <a:t>Narayan J, Kalita B, Dwivedy SK. Development of robot-based upper limb devices for rehabilitation purposes: a systematic review. Augmented Human Research. 2021 Dec;6(1):1-33.</a:t>
            </a:r>
          </a:p>
        </p:txBody>
      </p:sp>
      <p:sp>
        <p:nvSpPr>
          <p:cNvPr id="10" name="AutoShape 4">
            <a:extLst>
              <a:ext uri="{FF2B5EF4-FFF2-40B4-BE49-F238E27FC236}">
                <a16:creationId xmlns:a16="http://schemas.microsoft.com/office/drawing/2014/main" xmlns="" id="{2C74AADF-F3F3-4226-B3B6-580A0D342B0D}"/>
              </a:ext>
            </a:extLst>
          </p:cNvPr>
          <p:cNvSpPr>
            <a:spLocks noChangeArrowheads="1"/>
          </p:cNvSpPr>
          <p:nvPr/>
        </p:nvSpPr>
        <p:spPr bwMode="auto">
          <a:xfrm>
            <a:off x="35998026" y="4506855"/>
            <a:ext cx="7435415"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Code:1750-SSRC-13TH</a:t>
            </a:r>
            <a:endParaRPr lang="fa-IR" sz="8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2109</TotalTime>
  <Words>489</Words>
  <Application>Microsoft Office PowerPoint</Application>
  <PresentationFormat>Custom</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AVA</cp:lastModifiedBy>
  <cp:revision>173</cp:revision>
  <dcterms:created xsi:type="dcterms:W3CDTF">2018-04-09T07:28:08Z</dcterms:created>
  <dcterms:modified xsi:type="dcterms:W3CDTF">2022-02-26T20:10:08Z</dcterms:modified>
</cp:coreProperties>
</file>