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varScale="1">
        <p:scale>
          <a:sx n="19" d="100"/>
          <a:sy n="19" d="100"/>
        </p:scale>
        <p:origin x="822" y="-1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23E40D1B-9073-4203-B6DE-11D6CA2BDD01}" type="datetimeFigureOut">
              <a:rPr lang="en-US" smtClean="0"/>
              <a:t>2/27/2022</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56CF4DA4-FC1D-4103-AC49-C62C07707D5A}" type="slidenum">
              <a:rPr lang="en-US" smtClean="0"/>
              <a:t>‹#›</a:t>
            </a:fld>
            <a:endParaRPr lang="en-US"/>
          </a:p>
        </p:txBody>
      </p:sp>
    </p:spTree>
    <p:extLst>
      <p:ext uri="{BB962C8B-B14F-4D97-AF65-F5344CB8AC3E}">
        <p14:creationId xmlns:p14="http://schemas.microsoft.com/office/powerpoint/2010/main" val="1774713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CF4DA4-FC1D-4103-AC49-C62C07707D5A}" type="slidenum">
              <a:rPr lang="en-US" smtClean="0"/>
              <a:t>1</a:t>
            </a:fld>
            <a:endParaRPr lang="en-US"/>
          </a:p>
        </p:txBody>
      </p:sp>
    </p:spTree>
    <p:extLst>
      <p:ext uri="{BB962C8B-B14F-4D97-AF65-F5344CB8AC3E}">
        <p14:creationId xmlns:p14="http://schemas.microsoft.com/office/powerpoint/2010/main" val="3638989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2/27/2022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94" y="0"/>
            <a:ext cx="43552969" cy="25656988"/>
          </a:xfrm>
          <a:prstGeom prst="rect">
            <a:avLst/>
          </a:prstGeom>
        </p:spPr>
      </p:pic>
      <p:sp>
        <p:nvSpPr>
          <p:cNvPr id="7" name="Text Box 1059"/>
          <p:cNvSpPr txBox="1">
            <a:spLocks noChangeArrowheads="1"/>
          </p:cNvSpPr>
          <p:nvPr/>
        </p:nvSpPr>
        <p:spPr bwMode="auto">
          <a:xfrm>
            <a:off x="1828800" y="3764734"/>
            <a:ext cx="3541820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en-US" sz="4800" b="1" dirty="0" smtClean="0"/>
              <a:t>The Effects of 8 weeks of HIIT and N-Chromosomes Royal Jelly on the Expression of NKX2.5 and GATA4 Genes in the Heart Tissue of Type 2 Male Diabetic Rats</a:t>
            </a:r>
          </a:p>
          <a:p>
            <a:pPr algn="ctr"/>
            <a:r>
              <a:rPr lang="en-US" sz="4800" b="1" dirty="0" smtClean="0">
                <a:cs typeface="B Nazanin" panose="00000400000000000000" pitchFamily="2" charset="-78"/>
              </a:rPr>
              <a:t>Mahdieh </a:t>
            </a:r>
            <a:r>
              <a:rPr lang="en-US" sz="4800" b="1" dirty="0" err="1" smtClean="0">
                <a:cs typeface="B Nazanin" panose="00000400000000000000" pitchFamily="2" charset="-78"/>
              </a:rPr>
              <a:t>Kousha</a:t>
            </a:r>
            <a:endParaRPr lang="fa-IR" sz="4800" b="1" dirty="0" smtClean="0">
              <a:cs typeface="B Nazanin" panose="00000400000000000000" pitchFamily="2" charset="-78"/>
            </a:endParaRPr>
          </a:p>
        </p:txBody>
      </p:sp>
      <p:sp>
        <p:nvSpPr>
          <p:cNvPr id="8" name="AutoShape 4"/>
          <p:cNvSpPr>
            <a:spLocks noChangeArrowheads="1"/>
          </p:cNvSpPr>
          <p:nvPr/>
        </p:nvSpPr>
        <p:spPr bwMode="auto">
          <a:xfrm>
            <a:off x="22512742" y="6385761"/>
            <a:ext cx="20261179" cy="738467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pPr algn="justLow">
              <a:defRPr/>
            </a:pPr>
            <a:r>
              <a:rPr lang="en-US" sz="5400" dirty="0"/>
              <a:t>Analysis revealed that expression of Nkx2.5 gene was significantly increased in N-chromosomes royal jelly group and also in HIIT*N-chromosomes RJ group when compared with control group. Expression of Gata4 gene was significantly increased in HIIT*N-chromosomes  RJ group compared to the control group. whereas expression of Gata4 gene was non-significantly increased in other intervention groups compared to the control group (p&gt;0.05)</a:t>
            </a:r>
            <a:endParaRPr lang="en-US" sz="4800" b="1" dirty="0" smtClean="0">
              <a:cs typeface="B Titr" panose="00000700000000000000" pitchFamily="2" charset="-78"/>
            </a:endParaRPr>
          </a:p>
        </p:txBody>
      </p:sp>
      <p:sp>
        <p:nvSpPr>
          <p:cNvPr id="9" name="AutoShape 4"/>
          <p:cNvSpPr>
            <a:spLocks noChangeArrowheads="1"/>
          </p:cNvSpPr>
          <p:nvPr/>
        </p:nvSpPr>
        <p:spPr bwMode="auto">
          <a:xfrm>
            <a:off x="36445372" y="4801076"/>
            <a:ext cx="6865552"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smtClean="0">
                <a:solidFill>
                  <a:schemeClr val="tx1"/>
                </a:solidFill>
                <a:cs typeface="B Nazanin" panose="00000400000000000000" pitchFamily="2" charset="-78"/>
              </a:rPr>
              <a:t>Code:1838-SSRC-13T</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12741" y="14651780"/>
            <a:ext cx="20261179" cy="738467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
            <a:r>
              <a:rPr lang="en-US" sz="5400" dirty="0"/>
              <a:t>HIIT and consumption of </a:t>
            </a:r>
            <a:r>
              <a:rPr lang="en-US" sz="5400" dirty="0"/>
              <a:t>N-chromosomes-RJ by </a:t>
            </a:r>
            <a:r>
              <a:rPr lang="en-US" sz="5400" dirty="0"/>
              <a:t>increasing markers of proliferation and differentiation of cardiomyocytes such as Nkx2.5 and Gata4 genes causes cardiac growth and improvement of cardiac function in diabetic rats, probably interaction of HIIT and consumptions N-chromosomes royal jelly in diabetic patients is an effective non-pharmacological strategy</a:t>
            </a:r>
            <a:r>
              <a:rPr lang="en-US" sz="5400" dirty="0" smtClean="0"/>
              <a:t>.</a:t>
            </a:r>
          </a:p>
          <a:p>
            <a:pPr algn="just"/>
            <a:endParaRPr lang="en-US" sz="5400" dirty="0"/>
          </a:p>
        </p:txBody>
      </p:sp>
      <p:sp>
        <p:nvSpPr>
          <p:cNvPr id="12" name="AutoShape 4"/>
          <p:cNvSpPr>
            <a:spLocks noChangeArrowheads="1"/>
          </p:cNvSpPr>
          <p:nvPr/>
        </p:nvSpPr>
        <p:spPr bwMode="auto">
          <a:xfrm>
            <a:off x="492123" y="6423532"/>
            <a:ext cx="21501602" cy="824781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cs typeface="B Titr" panose="00000700000000000000" pitchFamily="2" charset="-78"/>
              </a:rPr>
              <a:t>Introduction:</a:t>
            </a:r>
          </a:p>
          <a:p>
            <a:pPr algn="justLow">
              <a:defRPr/>
            </a:pPr>
            <a:r>
              <a:rPr lang="en-US" sz="5400" dirty="0" smtClean="0"/>
              <a:t>Cardiovascular </a:t>
            </a:r>
            <a:r>
              <a:rPr lang="en-US" sz="5400" dirty="0"/>
              <a:t>diseases are the main cause of death in diabetic patients. Exercise and antioxidants are known to have a protective effect against the risk of diabetic heart by reducing the effects of free </a:t>
            </a:r>
            <a:r>
              <a:rPr lang="en-US" sz="5400" dirty="0" smtClean="0"/>
              <a:t>radicals. Royal </a:t>
            </a:r>
            <a:r>
              <a:rPr lang="en-US" sz="5400" dirty="0"/>
              <a:t>jelly (RJ)</a:t>
            </a:r>
            <a:r>
              <a:rPr lang="en-US" sz="5400" dirty="0" smtClean="0"/>
              <a:t> </a:t>
            </a:r>
            <a:r>
              <a:rPr lang="en-US" sz="5400" dirty="0"/>
              <a:t>is considered as an efficient supplement for treatment of diabetes and metabolic </a:t>
            </a:r>
            <a:r>
              <a:rPr lang="en-US" sz="5400" dirty="0" smtClean="0"/>
              <a:t>syndrome. The purpose </a:t>
            </a:r>
            <a:r>
              <a:rPr lang="en-US" sz="5400" dirty="0"/>
              <a:t>of current study was to investigate the effects of 8 weeks of high-intensity interval training (HIIT) and N-chromosomes </a:t>
            </a:r>
            <a:r>
              <a:rPr lang="en-US" sz="5400" dirty="0" smtClean="0"/>
              <a:t>RJ on </a:t>
            </a:r>
            <a:r>
              <a:rPr lang="en-US" sz="5400" dirty="0"/>
              <a:t>the expression of Nkx2.5 and Gata4 genes in the heart tissue of male type 2 diabetic rats</a:t>
            </a:r>
            <a:r>
              <a:rPr lang="en-US" sz="5400" dirty="0" smtClean="0"/>
              <a:t>.</a:t>
            </a:r>
            <a:endParaRPr lang="en-US" sz="5400" b="1" dirty="0">
              <a:cs typeface="B Titr" panose="00000700000000000000" pitchFamily="2" charset="-78"/>
            </a:endParaRPr>
          </a:p>
        </p:txBody>
      </p:sp>
      <p:sp>
        <p:nvSpPr>
          <p:cNvPr id="13" name="AutoShape 4"/>
          <p:cNvSpPr>
            <a:spLocks noChangeArrowheads="1"/>
          </p:cNvSpPr>
          <p:nvPr/>
        </p:nvSpPr>
        <p:spPr bwMode="auto">
          <a:xfrm>
            <a:off x="492123" y="14726484"/>
            <a:ext cx="21501602" cy="738467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cs typeface="B Titr" panose="00000700000000000000" pitchFamily="2" charset="-78"/>
              </a:rPr>
              <a:t>Methods: </a:t>
            </a:r>
            <a:r>
              <a:rPr lang="en-US" sz="5400" dirty="0" smtClean="0"/>
              <a:t>This </a:t>
            </a:r>
            <a:r>
              <a:rPr lang="en-US" sz="5400" dirty="0" smtClean="0"/>
              <a:t>study </a:t>
            </a:r>
            <a:r>
              <a:rPr lang="en-US" sz="5400" dirty="0"/>
              <a:t>was performed on 36 male diabetic </a:t>
            </a:r>
            <a:r>
              <a:rPr lang="en-US" sz="5400" dirty="0" smtClean="0"/>
              <a:t>rats in four </a:t>
            </a:r>
            <a:r>
              <a:rPr lang="en-US" sz="5400" dirty="0"/>
              <a:t>groups: </a:t>
            </a:r>
            <a:r>
              <a:rPr lang="en-US" sz="5400" dirty="0" smtClean="0"/>
              <a:t>control, HIIT, N-chromosomes-RJ and HIIT*N-chromosomes-RJ groups. The </a:t>
            </a:r>
            <a:r>
              <a:rPr lang="en-US" sz="5400" dirty="0"/>
              <a:t>HIIT </a:t>
            </a:r>
            <a:r>
              <a:rPr lang="en-US" sz="5400" dirty="0" smtClean="0"/>
              <a:t>intervention </a:t>
            </a:r>
            <a:r>
              <a:rPr lang="en-US" sz="5400" dirty="0"/>
              <a:t>of 8 weeks, including 2 to 8 intervals with 2 min running at 80-90% VO2max and 1 min at 50-56% </a:t>
            </a:r>
            <a:r>
              <a:rPr lang="en-US" sz="5400" dirty="0" smtClean="0"/>
              <a:t>VO2max. 100 </a:t>
            </a:r>
            <a:r>
              <a:rPr lang="en-US" sz="5400" dirty="0"/>
              <a:t>mg/kg </a:t>
            </a:r>
            <a:r>
              <a:rPr lang="en-US" sz="5400" dirty="0" smtClean="0"/>
              <a:t>N-chromosomes-RJ consumed</a:t>
            </a:r>
            <a:r>
              <a:rPr lang="en-US" sz="5400" dirty="0"/>
              <a:t>, 5 days/week, in supplement groups. </a:t>
            </a:r>
            <a:r>
              <a:rPr lang="en-US" sz="5400" dirty="0" smtClean="0"/>
              <a:t>Nkx2.5 </a:t>
            </a:r>
            <a:r>
              <a:rPr lang="en-US" sz="5400" dirty="0"/>
              <a:t>and Gata4 genes expression in heart tissue was measured by </a:t>
            </a:r>
            <a:r>
              <a:rPr lang="en-US" sz="5400" dirty="0" smtClean="0"/>
              <a:t>RT-PCR</a:t>
            </a:r>
            <a:r>
              <a:rPr lang="en-US" sz="5400" dirty="0"/>
              <a:t>. To evaluate the differences between the groups, ANOVA and LSD post hoc test were used at the significance level of p ≤ 0.05 </a:t>
            </a:r>
            <a:endParaRPr lang="fa-IR" sz="5200" dirty="0">
              <a:cs typeface="B Nazanin" panose="00000400000000000000" pitchFamily="2" charset="-78"/>
            </a:endParaRPr>
          </a:p>
        </p:txBody>
      </p:sp>
      <p:sp>
        <p:nvSpPr>
          <p:cNvPr id="14" name="AutoShape 4"/>
          <p:cNvSpPr>
            <a:spLocks noChangeArrowheads="1"/>
          </p:cNvSpPr>
          <p:nvPr/>
        </p:nvSpPr>
        <p:spPr bwMode="auto">
          <a:xfrm>
            <a:off x="492123" y="22146861"/>
            <a:ext cx="42292171" cy="36562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a:latin typeface="Arial" panose="020B0604020202020204" pitchFamily="34" charset="0"/>
                <a:cs typeface="Arial" panose="020B0604020202020204" pitchFamily="34" charset="0"/>
              </a:rPr>
              <a:t>References</a:t>
            </a:r>
            <a:r>
              <a:rPr lang="en-US" sz="3600" b="1" dirty="0" smtClean="0">
                <a:latin typeface="Arial" panose="020B0604020202020204" pitchFamily="34" charset="0"/>
                <a:cs typeface="Arial" panose="020B0604020202020204" pitchFamily="34" charset="0"/>
              </a:rPr>
              <a:t>:</a:t>
            </a:r>
          </a:p>
          <a:p>
            <a:pPr>
              <a:defRPr/>
            </a:pPr>
            <a:r>
              <a:rPr lang="en-US" sz="3600" dirty="0" smtClean="0"/>
              <a:t>1.da </a:t>
            </a:r>
            <a:r>
              <a:rPr lang="en-US" sz="3600" dirty="0"/>
              <a:t>Silva JS, </a:t>
            </a:r>
            <a:r>
              <a:rPr lang="en-US" sz="3600" dirty="0" err="1"/>
              <a:t>Gonçalves</a:t>
            </a:r>
            <a:r>
              <a:rPr lang="en-US" sz="3600" dirty="0"/>
              <a:t> RG, </a:t>
            </a:r>
            <a:r>
              <a:rPr lang="en-US" sz="3600" dirty="0" err="1"/>
              <a:t>Vasques</a:t>
            </a:r>
            <a:r>
              <a:rPr lang="en-US" sz="3600" dirty="0"/>
              <a:t> JF, Rocha BS, </a:t>
            </a:r>
            <a:r>
              <a:rPr lang="en-US" sz="3600" dirty="0" err="1"/>
              <a:t>Nascimento</a:t>
            </a:r>
            <a:r>
              <a:rPr lang="en-US" sz="3600" dirty="0"/>
              <a:t>-Carlos B, </a:t>
            </a:r>
            <a:r>
              <a:rPr lang="en-US" sz="3600" dirty="0" err="1"/>
              <a:t>Montagnoli</a:t>
            </a:r>
            <a:r>
              <a:rPr lang="en-US" sz="3600" dirty="0"/>
              <a:t> TL, Mendez-Otero R, de </a:t>
            </a:r>
            <a:r>
              <a:rPr lang="en-US" sz="3600" dirty="0" err="1"/>
              <a:t>Sá</a:t>
            </a:r>
            <a:r>
              <a:rPr lang="en-US" sz="3600" dirty="0"/>
              <a:t> MP, Zapata-</a:t>
            </a:r>
            <a:r>
              <a:rPr lang="en-US" sz="3600" dirty="0" err="1"/>
              <a:t>Sudo</a:t>
            </a:r>
            <a:r>
              <a:rPr lang="en-US" sz="3600" dirty="0"/>
              <a:t> G. Mesenchymal Stem Cell Therapy in Diabetic Cardiomyopathy. Cells. 2022 Jan;11(2):240.</a:t>
            </a:r>
          </a:p>
          <a:p>
            <a:pPr>
              <a:defRPr/>
            </a:pPr>
            <a:r>
              <a:rPr lang="en-US" sz="3600" b="1" dirty="0" smtClean="0">
                <a:cs typeface="Arial" panose="020B0604020202020204" pitchFamily="34" charset="0"/>
              </a:rPr>
              <a:t>2.</a:t>
            </a:r>
            <a:r>
              <a:rPr lang="en-US" dirty="0"/>
              <a:t> </a:t>
            </a:r>
            <a:r>
              <a:rPr lang="en-US" sz="3600" dirty="0" err="1"/>
              <a:t>Kazemi</a:t>
            </a:r>
            <a:r>
              <a:rPr lang="en-US" sz="3600" dirty="0"/>
              <a:t> V, </a:t>
            </a:r>
            <a:r>
              <a:rPr lang="en-US" sz="3600" dirty="0" err="1"/>
              <a:t>Eskafi</a:t>
            </a:r>
            <a:r>
              <a:rPr lang="en-US" sz="3600" dirty="0"/>
              <a:t> M, </a:t>
            </a:r>
            <a:r>
              <a:rPr lang="en-US" sz="3600" dirty="0" err="1"/>
              <a:t>Saeedi</a:t>
            </a:r>
            <a:r>
              <a:rPr lang="en-US" sz="3600" dirty="0"/>
              <a:t> M, </a:t>
            </a:r>
            <a:r>
              <a:rPr lang="en-US" sz="3600" dirty="0" err="1"/>
              <a:t>Manayi</a:t>
            </a:r>
            <a:r>
              <a:rPr lang="en-US" sz="3600" dirty="0"/>
              <a:t> A, </a:t>
            </a:r>
            <a:r>
              <a:rPr lang="en-US" sz="3600" dirty="0" err="1"/>
              <a:t>Hadjiakhoondi</a:t>
            </a:r>
            <a:r>
              <a:rPr lang="en-US" sz="3600" dirty="0"/>
              <a:t> A. Physicochemical properties of royal jelly and comparison of commercial with raw specimens. </a:t>
            </a:r>
            <a:r>
              <a:rPr lang="en-US" sz="3600" dirty="0" err="1"/>
              <a:t>Jundishapur</a:t>
            </a:r>
            <a:r>
              <a:rPr lang="en-US" sz="3600" dirty="0"/>
              <a:t> J Nat Pharm Prod. 2019 Jan 1;14(4).</a:t>
            </a:r>
          </a:p>
          <a:p>
            <a:pPr>
              <a:defRPr/>
            </a:pPr>
            <a:endParaRPr lang="en-US" sz="3600" b="1" dirty="0">
              <a:cs typeface="Arial" panose="020B0604020202020204" pitchFamily="34" charset="0"/>
            </a:endParaRPr>
          </a:p>
          <a:p>
            <a:pPr>
              <a:defRPr/>
            </a:pPr>
            <a:endParaRPr lang="en-US" sz="3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2439</TotalTime>
  <Words>439</Words>
  <Application>Microsoft Office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B Titr</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m-koosha</cp:lastModifiedBy>
  <cp:revision>172</cp:revision>
  <dcterms:created xsi:type="dcterms:W3CDTF">2018-04-09T07:28:08Z</dcterms:created>
  <dcterms:modified xsi:type="dcterms:W3CDTF">2022-02-28T07:47:20Z</dcterms:modified>
</cp:coreProperties>
</file>