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</p:sldIdLst>
  <p:sldSz cx="43526075" cy="24414163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90" userDrawn="1">
          <p15:clr>
            <a:srgbClr val="A4A3A4"/>
          </p15:clr>
        </p15:guide>
        <p15:guide id="2" pos="13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69" autoAdjust="0"/>
  </p:normalViewPr>
  <p:slideViewPr>
    <p:cSldViewPr snapToGrid="0">
      <p:cViewPr varScale="1">
        <p:scale>
          <a:sx n="19" d="100"/>
          <a:sy n="19" d="100"/>
        </p:scale>
        <p:origin x="822" y="72"/>
      </p:cViewPr>
      <p:guideLst>
        <p:guide orient="horz" pos="7690"/>
        <p:guide pos="13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60" y="3995560"/>
            <a:ext cx="32644556" cy="8499746"/>
          </a:xfrm>
        </p:spPr>
        <p:txBody>
          <a:bodyPr anchor="b"/>
          <a:lstStyle>
            <a:lvl1pPr algn="ctr">
              <a:defRPr sz="213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60" y="12823089"/>
            <a:ext cx="32644556" cy="5894436"/>
          </a:xfrm>
        </p:spPr>
        <p:txBody>
          <a:bodyPr/>
          <a:lstStyle>
            <a:lvl1pPr marL="0" indent="0" algn="ctr">
              <a:buNone/>
              <a:defRPr sz="8544"/>
            </a:lvl1pPr>
            <a:lvl2pPr marL="1627632" indent="0" algn="ctr">
              <a:buNone/>
              <a:defRPr sz="7120"/>
            </a:lvl2pPr>
            <a:lvl3pPr marL="3255264" indent="0" algn="ctr">
              <a:buNone/>
              <a:defRPr sz="6408"/>
            </a:lvl3pPr>
            <a:lvl4pPr marL="4882896" indent="0" algn="ctr">
              <a:buNone/>
              <a:defRPr sz="5696"/>
            </a:lvl4pPr>
            <a:lvl5pPr marL="6510528" indent="0" algn="ctr">
              <a:buNone/>
              <a:defRPr sz="5696"/>
            </a:lvl5pPr>
            <a:lvl6pPr marL="8138160" indent="0" algn="ctr">
              <a:buNone/>
              <a:defRPr sz="5696"/>
            </a:lvl6pPr>
            <a:lvl7pPr marL="9765792" indent="0" algn="ctr">
              <a:buNone/>
              <a:defRPr sz="5696"/>
            </a:lvl7pPr>
            <a:lvl8pPr marL="11393424" indent="0" algn="ctr">
              <a:buNone/>
              <a:defRPr sz="5696"/>
            </a:lvl8pPr>
            <a:lvl9pPr marL="13021056" indent="0" algn="ctr">
              <a:buNone/>
              <a:defRPr sz="5696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5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8347" y="1299828"/>
            <a:ext cx="9385310" cy="20689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418" y="1299828"/>
            <a:ext cx="27611854" cy="20689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0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748" y="6086590"/>
            <a:ext cx="37541240" cy="10155612"/>
          </a:xfrm>
        </p:spPr>
        <p:txBody>
          <a:bodyPr anchor="b"/>
          <a:lstStyle>
            <a:lvl1pPr>
              <a:defRPr sz="213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48" y="16338278"/>
            <a:ext cx="37541240" cy="5340596"/>
          </a:xfrm>
        </p:spPr>
        <p:txBody>
          <a:bodyPr/>
          <a:lstStyle>
            <a:lvl1pPr marL="0" indent="0">
              <a:buNone/>
              <a:defRPr sz="8544">
                <a:solidFill>
                  <a:schemeClr val="tx1">
                    <a:tint val="75000"/>
                  </a:schemeClr>
                </a:solidFill>
              </a:defRPr>
            </a:lvl1pPr>
            <a:lvl2pPr marL="1627632" indent="0">
              <a:buNone/>
              <a:defRPr sz="7120">
                <a:solidFill>
                  <a:schemeClr val="tx1">
                    <a:tint val="75000"/>
                  </a:schemeClr>
                </a:solidFill>
              </a:defRPr>
            </a:lvl2pPr>
            <a:lvl3pPr marL="3255264" indent="0">
              <a:buNone/>
              <a:defRPr sz="6408">
                <a:solidFill>
                  <a:schemeClr val="tx1">
                    <a:tint val="75000"/>
                  </a:schemeClr>
                </a:solidFill>
              </a:defRPr>
            </a:lvl3pPr>
            <a:lvl4pPr marL="488289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4pPr>
            <a:lvl5pPr marL="6510528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5pPr>
            <a:lvl6pPr marL="8138160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6pPr>
            <a:lvl7pPr marL="9765792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7pPr>
            <a:lvl8pPr marL="11393424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8pPr>
            <a:lvl9pPr marL="1302105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418" y="6499141"/>
            <a:ext cx="18498582" cy="154905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5075" y="6499141"/>
            <a:ext cx="18498582" cy="154905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9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7" y="1299830"/>
            <a:ext cx="37541240" cy="47189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089" y="5984862"/>
            <a:ext cx="18413568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8089" y="8917951"/>
            <a:ext cx="18413568" cy="13116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5076" y="5984862"/>
            <a:ext cx="18504251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5076" y="8917951"/>
            <a:ext cx="18504251" cy="13116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6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>
              <a:defRPr sz="11392"/>
            </a:lvl1pPr>
            <a:lvl2pPr>
              <a:defRPr sz="9968"/>
            </a:lvl2pPr>
            <a:lvl3pPr>
              <a:defRPr sz="8544"/>
            </a:lvl3pPr>
            <a:lvl4pPr>
              <a:defRPr sz="7120"/>
            </a:lvl4pPr>
            <a:lvl5pPr>
              <a:defRPr sz="7120"/>
            </a:lvl5pPr>
            <a:lvl6pPr>
              <a:defRPr sz="7120"/>
            </a:lvl6pPr>
            <a:lvl7pPr>
              <a:defRPr sz="7120"/>
            </a:lvl7pPr>
            <a:lvl8pPr>
              <a:defRPr sz="7120"/>
            </a:lvl8pPr>
            <a:lvl9pPr>
              <a:defRPr sz="712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 marL="0" indent="0">
              <a:buNone/>
              <a:defRPr sz="11392"/>
            </a:lvl1pPr>
            <a:lvl2pPr marL="1627632" indent="0">
              <a:buNone/>
              <a:defRPr sz="9968"/>
            </a:lvl2pPr>
            <a:lvl3pPr marL="3255264" indent="0">
              <a:buNone/>
              <a:defRPr sz="8544"/>
            </a:lvl3pPr>
            <a:lvl4pPr marL="4882896" indent="0">
              <a:buNone/>
              <a:defRPr sz="7120"/>
            </a:lvl4pPr>
            <a:lvl5pPr marL="6510528" indent="0">
              <a:buNone/>
              <a:defRPr sz="7120"/>
            </a:lvl5pPr>
            <a:lvl6pPr marL="8138160" indent="0">
              <a:buNone/>
              <a:defRPr sz="7120"/>
            </a:lvl6pPr>
            <a:lvl7pPr marL="9765792" indent="0">
              <a:buNone/>
              <a:defRPr sz="7120"/>
            </a:lvl7pPr>
            <a:lvl8pPr marL="11393424" indent="0">
              <a:buNone/>
              <a:defRPr sz="7120"/>
            </a:lvl8pPr>
            <a:lvl9pPr marL="13021056" indent="0">
              <a:buNone/>
              <a:defRPr sz="71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418" y="1299830"/>
            <a:ext cx="3754124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418" y="6499141"/>
            <a:ext cx="3754124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418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8013" y="22628314"/>
            <a:ext cx="1469005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40290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3255264" rtl="0" eaLnBrk="1" latinLnBrk="0" hangingPunct="1">
        <a:lnSpc>
          <a:spcPct val="90000"/>
        </a:lnSpc>
        <a:spcBef>
          <a:spcPct val="0"/>
        </a:spcBef>
        <a:buNone/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816" indent="-813816" algn="l" defTabSz="3255264" rtl="0" eaLnBrk="1" latinLnBrk="0" hangingPunct="1">
        <a:lnSpc>
          <a:spcPct val="90000"/>
        </a:lnSpc>
        <a:spcBef>
          <a:spcPts val="3560"/>
        </a:spcBef>
        <a:buFont typeface="Arial" panose="020B0604020202020204" pitchFamily="34" charset="0"/>
        <a:buChar char="•"/>
        <a:defRPr sz="9968" kern="1200">
          <a:solidFill>
            <a:schemeClr val="tx1"/>
          </a:solidFill>
          <a:latin typeface="+mn-lt"/>
          <a:ea typeface="+mn-ea"/>
          <a:cs typeface="+mn-cs"/>
        </a:defRPr>
      </a:lvl1pPr>
      <a:lvl2pPr marL="244144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8544" kern="1200">
          <a:solidFill>
            <a:schemeClr val="tx1"/>
          </a:solidFill>
          <a:latin typeface="+mn-lt"/>
          <a:ea typeface="+mn-ea"/>
          <a:cs typeface="+mn-cs"/>
        </a:defRPr>
      </a:lvl2pPr>
      <a:lvl3pPr marL="406908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7120" kern="1200">
          <a:solidFill>
            <a:schemeClr val="tx1"/>
          </a:solidFill>
          <a:latin typeface="+mn-lt"/>
          <a:ea typeface="+mn-ea"/>
          <a:cs typeface="+mn-cs"/>
        </a:defRPr>
      </a:lvl3pPr>
      <a:lvl4pPr marL="569671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7324344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951976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1057960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220724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83487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1pPr>
      <a:lvl2pPr marL="162763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2pPr>
      <a:lvl3pPr marL="325526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3pPr>
      <a:lvl4pPr marL="488289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10528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13816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76579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139342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02105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94" y="0"/>
            <a:ext cx="43552969" cy="24544786"/>
          </a:xfrm>
          <a:prstGeom prst="rect">
            <a:avLst/>
          </a:prstGeom>
        </p:spPr>
      </p:pic>
      <p:sp>
        <p:nvSpPr>
          <p:cNvPr id="7" name="Text Box 1059"/>
          <p:cNvSpPr txBox="1">
            <a:spLocks noChangeArrowheads="1"/>
          </p:cNvSpPr>
          <p:nvPr/>
        </p:nvSpPr>
        <p:spPr bwMode="auto">
          <a:xfrm>
            <a:off x="2710542" y="3585198"/>
            <a:ext cx="33994164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/>
              <a:t>The effect of Pilates training and Celery seed supplementation on the level of Antinuclear Antibodies in middle-aged women with Rheumatoid Arthritis</a:t>
            </a:r>
          </a:p>
          <a:p>
            <a:pPr algn="ctr"/>
            <a:r>
              <a:rPr lang="en-US" sz="4800" b="1" dirty="0" err="1">
                <a:cs typeface="B Nazanin" panose="00000400000000000000" pitchFamily="2" charset="-78"/>
              </a:rPr>
              <a:t>Touba</a:t>
            </a:r>
            <a:r>
              <a:rPr lang="en-US" sz="4800" b="1" dirty="0">
                <a:cs typeface="B Nazanin" panose="00000400000000000000" pitchFamily="2" charset="-78"/>
              </a:rPr>
              <a:t> Ahmadi </a:t>
            </a:r>
            <a:r>
              <a:rPr lang="en-US" sz="4800" b="1" dirty="0" err="1">
                <a:cs typeface="B Nazanin" panose="00000400000000000000" pitchFamily="2" charset="-78"/>
              </a:rPr>
              <a:t>Rostamkolai</a:t>
            </a:r>
            <a:r>
              <a:rPr lang="en-US" sz="4800" b="1" dirty="0">
                <a:cs typeface="B Nazanin" panose="00000400000000000000" pitchFamily="2" charset="-78"/>
              </a:rPr>
              <a:t>  , </a:t>
            </a:r>
            <a:r>
              <a:rPr lang="en-US" sz="4800" b="1" dirty="0" err="1">
                <a:cs typeface="B Nazanin" panose="00000400000000000000" pitchFamily="2" charset="-78"/>
              </a:rPr>
              <a:t>Seyedeh</a:t>
            </a:r>
            <a:r>
              <a:rPr lang="en-US" sz="4800" b="1" dirty="0">
                <a:cs typeface="B Nazanin" panose="00000400000000000000" pitchFamily="2" charset="-78"/>
              </a:rPr>
              <a:t> Sahar </a:t>
            </a:r>
            <a:r>
              <a:rPr lang="en-US" sz="4800" b="1" dirty="0" err="1" smtClean="0">
                <a:cs typeface="B Nazanin" panose="00000400000000000000" pitchFamily="2" charset="-78"/>
              </a:rPr>
              <a:t>Reyhani</a:t>
            </a:r>
            <a:endParaRPr lang="fa-IR" sz="4800" b="1" dirty="0" smtClean="0">
              <a:cs typeface="B Nazanin" panose="00000400000000000000" pitchFamily="2" charset="-78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5157018" y="6436785"/>
            <a:ext cx="17616906" cy="652152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en-US" sz="6000" b="1" dirty="0" smtClean="0">
                <a:cs typeface="B Titr" panose="00000700000000000000" pitchFamily="2" charset="-78"/>
              </a:rPr>
              <a:t>:</a:t>
            </a:r>
          </a:p>
          <a:p>
            <a:pPr algn="justLow">
              <a:defRPr/>
            </a:pPr>
            <a:r>
              <a:rPr lang="en-US" sz="5400" dirty="0"/>
              <a:t>Resulting data were analyzed by ANOVA of pre to post differences and pair t-tests (ꭤ=0.05). Statistical analysis showed that no significant change was observed in serum levels of  ANA in none of the groups by 8 weeks of Pilates training, for three sessions per week and celery seed supplementation (p≥0.05). </a:t>
            </a:r>
            <a:endParaRPr lang="en-US" sz="5400" b="1" dirty="0">
              <a:cs typeface="B Titr" panose="00000700000000000000" pitchFamily="2" charset="-78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6244854" y="4463048"/>
            <a:ext cx="6988923" cy="1438573"/>
          </a:xfrm>
          <a:prstGeom prst="roundRect">
            <a:avLst>
              <a:gd name="adj" fmla="val 7000"/>
            </a:avLst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74320" tIns="274320" rIns="274320" bIns="274320" anchor="ctr">
            <a:spAutoFit/>
          </a:bodyPr>
          <a:lstStyle/>
          <a:p>
            <a:pPr rtl="1">
              <a:defRPr/>
            </a:pPr>
            <a:r>
              <a:rPr lang="en-US" sz="5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Code:1500-SSRC-13TH</a:t>
            </a:r>
            <a:endParaRPr lang="fa-IR" sz="8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5157017" y="13120423"/>
            <a:ext cx="17627278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Discussion &amp; Conclusion</a:t>
            </a:r>
            <a:r>
              <a:rPr lang="en-US" sz="6000" b="1" dirty="0" smtClean="0">
                <a:cs typeface="B Titr" panose="00000700000000000000" pitchFamily="2" charset="-78"/>
              </a:rPr>
              <a:t>:</a:t>
            </a:r>
            <a:endParaRPr lang="fa-IR" sz="6000" b="1" dirty="0" smtClean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Despite the increased production of natural antibodies in response to exercise, </a:t>
            </a:r>
            <a:r>
              <a:rPr lang="en-US" sz="4800" dirty="0"/>
              <a:t>our data did not show significant differences in levels of ANA after two months of Pilates training and celery seed supplementation. This reason can be attributed to the anti-inflammatory </a:t>
            </a:r>
            <a:r>
              <a:rPr lang="en-US" sz="4800" dirty="0">
                <a:cs typeface="B Nazanin" panose="00000400000000000000" pitchFamily="2" charset="-78"/>
              </a:rPr>
              <a:t>actions of flavonoids in celery seed involve the inhibition of the synthesis and activities of different pro-inflammatory mediators. </a:t>
            </a:r>
            <a:endParaRPr lang="en-US" sz="4800" dirty="0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492124" y="6236521"/>
            <a:ext cx="24145876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Introduction</a:t>
            </a:r>
            <a:r>
              <a:rPr lang="en-US" sz="6000" b="1" dirty="0" smtClean="0">
                <a:cs typeface="B Titr" panose="00000700000000000000" pitchFamily="2" charset="-78"/>
              </a:rPr>
              <a:t>:</a:t>
            </a:r>
            <a:endParaRPr lang="en-US" sz="6000" b="1" dirty="0">
              <a:cs typeface="B Titr" panose="00000700000000000000" pitchFamily="2" charset="-78"/>
            </a:endParaRPr>
          </a:p>
          <a:p>
            <a:pPr algn="just"/>
            <a:r>
              <a:rPr lang="en-US" sz="4800" dirty="0" smtClean="0"/>
              <a:t>Inflammatory </a:t>
            </a:r>
            <a:r>
              <a:rPr lang="en-US" sz="4800" dirty="0"/>
              <a:t>conditions, have been associated with </a:t>
            </a:r>
            <a:r>
              <a:rPr lang="en-US" sz="4800" dirty="0" smtClean="0"/>
              <a:t>autoimmune responses </a:t>
            </a:r>
            <a:r>
              <a:rPr lang="en-US" sz="4800" dirty="0"/>
              <a:t>with formation of antinuclear antibodies (ANAs). ANAs are a diverse group of autoantibodies that occur commonly in the sera of patients with rheumatic disease.</a:t>
            </a:r>
            <a:r>
              <a:rPr lang="en-US" sz="4800" b="1" dirty="0"/>
              <a:t> </a:t>
            </a:r>
            <a:r>
              <a:rPr lang="en-US" sz="4800" dirty="0"/>
              <a:t>Rheumatoid Arthritis is an inflammatory, </a:t>
            </a:r>
            <a:r>
              <a:rPr lang="en-US" sz="4800" dirty="0" smtClean="0"/>
              <a:t>autoimmune </a:t>
            </a:r>
            <a:r>
              <a:rPr lang="en-US" sz="4800" dirty="0"/>
              <a:t>disease that affects the synovial joints. Because of considerable side effects of anti-rheumatic drugs, in this experiment, suggested treatment options including celery seed and Pilates training were studied to evaluate ANA levels as </a:t>
            </a:r>
            <a:r>
              <a:rPr lang="en-US" sz="4800" dirty="0" smtClean="0"/>
              <a:t>diagnostic markers and mediator </a:t>
            </a:r>
            <a:r>
              <a:rPr lang="en-US" sz="4800" dirty="0"/>
              <a:t>of Inflammation in middle aged Women with rheumatoid arthritis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492124" y="13120423"/>
            <a:ext cx="24145875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Methods</a:t>
            </a:r>
            <a:r>
              <a:rPr lang="en-US" sz="6000" b="1" dirty="0" smtClean="0">
                <a:cs typeface="B Titr" panose="00000700000000000000" pitchFamily="2" charset="-78"/>
              </a:rPr>
              <a:t>:</a:t>
            </a:r>
            <a:endParaRPr lang="en-US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 smtClean="0"/>
              <a:t>40 </a:t>
            </a:r>
            <a:r>
              <a:rPr lang="en-US" sz="4800" dirty="0"/>
              <a:t>women with rheumatoid arthritis referred to </a:t>
            </a:r>
            <a:r>
              <a:rPr lang="en-US" sz="4800" dirty="0" err="1"/>
              <a:t>Shariati</a:t>
            </a:r>
            <a:r>
              <a:rPr lang="en-US" sz="4800" dirty="0"/>
              <a:t> Hospital in Tehran with a mean age of 53.10±5.35SD years and a mean weight of 62.37±5.93SD kg randomly divided </a:t>
            </a:r>
            <a:r>
              <a:rPr lang="en-US" sz="4800" dirty="0" smtClean="0"/>
              <a:t>into four groups </a:t>
            </a:r>
            <a:r>
              <a:rPr lang="en-US" sz="4800" dirty="0"/>
              <a:t>(n=10), including control, exercise, supplement and </a:t>
            </a:r>
            <a:r>
              <a:rPr lang="en-US" sz="4800" dirty="0" smtClean="0"/>
              <a:t>supplement + exercise</a:t>
            </a:r>
            <a:r>
              <a:rPr lang="ar-SA" sz="4800" dirty="0"/>
              <a:t>.</a:t>
            </a:r>
            <a:r>
              <a:rPr lang="en-US" sz="4800" dirty="0"/>
              <a:t> The training programs consist for 2 months, three sessions of 30-60 minutes with an intensity of %45-65 at heart rate </a:t>
            </a:r>
            <a:r>
              <a:rPr lang="en-US" sz="4800" dirty="0" err="1"/>
              <a:t>reseve</a:t>
            </a:r>
            <a:r>
              <a:rPr lang="en-US" sz="4800" dirty="0"/>
              <a:t>. Supplement and exercise supplement groups consumed 1.3 gr ­</a:t>
            </a:r>
            <a:r>
              <a:rPr lang="en-US" sz="4800" dirty="0" err="1"/>
              <a:t>Apium</a:t>
            </a:r>
            <a:r>
              <a:rPr lang="en-US" sz="4800" dirty="0"/>
              <a:t> </a:t>
            </a:r>
            <a:r>
              <a:rPr lang="en-US" sz="4800" dirty="0" err="1"/>
              <a:t>Graveolens</a:t>
            </a:r>
            <a:r>
              <a:rPr lang="en-US" sz="4800" dirty="0"/>
              <a:t> seed three times a day after meals. The blood sampling was performed one day after final training session.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492124" y="19980763"/>
            <a:ext cx="42292171" cy="4411623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600" dirty="0" err="1"/>
              <a:t>Pisetsky</a:t>
            </a:r>
            <a:r>
              <a:rPr lang="en-US" sz="3600" dirty="0"/>
              <a:t> DS. Antinuclear antibodies in rheumatic disease: a proposal for a function‐based classification. Scandinavian journal of immunology. 2012 Sep;76(3):223-8.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600" dirty="0" err="1"/>
              <a:t>Bachi</a:t>
            </a:r>
            <a:r>
              <a:rPr lang="en-US" sz="3600" dirty="0"/>
              <a:t> AL, </a:t>
            </a:r>
            <a:r>
              <a:rPr lang="en-US" sz="3600" dirty="0" err="1"/>
              <a:t>Suguri</a:t>
            </a:r>
            <a:r>
              <a:rPr lang="en-US" sz="3600" dirty="0"/>
              <a:t> VM, Ramos LR, Mariano M, </a:t>
            </a:r>
            <a:r>
              <a:rPr lang="en-US" sz="3600" dirty="0" err="1"/>
              <a:t>Vaisberg</a:t>
            </a:r>
            <a:r>
              <a:rPr lang="en-US" sz="3600" dirty="0"/>
              <a:t> M, Lopes JD. Increased production of autoantibodies and specific antibodies in response to influenza virus vaccination in physically active older individuals. Results in immunology. 2013 Jan 1;3:10-6.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600" dirty="0" err="1"/>
              <a:t>Veljkovic</a:t>
            </a:r>
            <a:r>
              <a:rPr lang="en-US" sz="3600" dirty="0"/>
              <a:t> M, </a:t>
            </a:r>
            <a:r>
              <a:rPr lang="en-US" sz="3600" dirty="0" err="1"/>
              <a:t>Dopsaj</a:t>
            </a:r>
            <a:r>
              <a:rPr lang="en-US" sz="3600" dirty="0"/>
              <a:t> V, Stringer WW, </a:t>
            </a:r>
            <a:r>
              <a:rPr lang="en-US" sz="3600" dirty="0" err="1"/>
              <a:t>Sakarellos‐Daitsiotis</a:t>
            </a:r>
            <a:r>
              <a:rPr lang="en-US" sz="3600" dirty="0"/>
              <a:t> M, </a:t>
            </a:r>
            <a:r>
              <a:rPr lang="en-US" sz="3600" dirty="0" err="1"/>
              <a:t>Zevgiti</a:t>
            </a:r>
            <a:r>
              <a:rPr lang="en-US" sz="3600" dirty="0"/>
              <a:t> S, </a:t>
            </a:r>
            <a:r>
              <a:rPr lang="en-US" sz="3600" dirty="0" err="1"/>
              <a:t>Veljkovic</a:t>
            </a:r>
            <a:r>
              <a:rPr lang="en-US" sz="3600" dirty="0"/>
              <a:t> V, </a:t>
            </a:r>
            <a:r>
              <a:rPr lang="en-US" sz="3600" dirty="0" err="1"/>
              <a:t>Glisic</a:t>
            </a:r>
            <a:r>
              <a:rPr lang="en-US" sz="3600" dirty="0"/>
              <a:t> S, </a:t>
            </a:r>
            <a:r>
              <a:rPr lang="en-US" sz="3600" dirty="0" err="1"/>
              <a:t>Dopsaj</a:t>
            </a:r>
            <a:r>
              <a:rPr lang="en-US" sz="3600" dirty="0"/>
              <a:t> M. Aerobic exercise training as a potential source of natural antibodies protective against human immunodeficiency virus‐1. Scandinavian journal of medicine &amp; science in sports. 2010 Jun;20(3):469-74.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600" dirty="0" err="1"/>
              <a:t>Serafini</a:t>
            </a:r>
            <a:r>
              <a:rPr lang="en-US" sz="3600" dirty="0"/>
              <a:t> M, </a:t>
            </a:r>
            <a:r>
              <a:rPr lang="en-US" sz="3600" dirty="0" err="1"/>
              <a:t>Peluso</a:t>
            </a:r>
            <a:r>
              <a:rPr lang="en-US" sz="3600" dirty="0"/>
              <a:t> I, </a:t>
            </a:r>
            <a:r>
              <a:rPr lang="en-US" sz="3600" dirty="0" err="1"/>
              <a:t>Raguzzini</a:t>
            </a:r>
            <a:r>
              <a:rPr lang="en-US" sz="3600" dirty="0"/>
              <a:t> A. Flavonoids as anti-inflammatory agents. Proceedings of the Nutrition Society. 2010 Aug;69(3):273-8</a:t>
            </a:r>
            <a:r>
              <a:rPr lang="en-US" sz="3600" dirty="0" smtClean="0"/>
              <a:t>.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11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2015</TotalTime>
  <Words>503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B Titr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166</cp:revision>
  <dcterms:created xsi:type="dcterms:W3CDTF">2018-04-09T07:28:08Z</dcterms:created>
  <dcterms:modified xsi:type="dcterms:W3CDTF">2022-02-27T13:00:39Z</dcterms:modified>
</cp:coreProperties>
</file>