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669" autoAdjust="0"/>
  </p:normalViewPr>
  <p:slideViewPr>
    <p:cSldViewPr snapToGrid="0">
      <p:cViewPr>
        <p:scale>
          <a:sx n="20" d="100"/>
          <a:sy n="20" d="100"/>
        </p:scale>
        <p:origin x="684" y="-108"/>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2/27/2022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BD13901D-2411-4BC5-B824-36CB8486B2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43526075" cy="25441836"/>
          </a:xfrm>
          <a:prstGeom prst="rect">
            <a:avLst/>
          </a:prstGeom>
        </p:spPr>
      </p:pic>
      <p:sp>
        <p:nvSpPr>
          <p:cNvPr id="7" name="Text Box 1059"/>
          <p:cNvSpPr txBox="1">
            <a:spLocks noChangeArrowheads="1"/>
          </p:cNvSpPr>
          <p:nvPr/>
        </p:nvSpPr>
        <p:spPr bwMode="auto">
          <a:xfrm>
            <a:off x="6125076" y="3610510"/>
            <a:ext cx="31737300" cy="2766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تاثیر تمرین مقاومتی معلق </a:t>
            </a:r>
            <a:r>
              <a:rPr lang="en-US" sz="8800" b="1" dirty="0">
                <a:latin typeface="فهفق"/>
                <a:cs typeface="B Nazanin" panose="00000400000000000000" pitchFamily="2" charset="-78"/>
              </a:rPr>
              <a:t>TRX</a:t>
            </a:r>
            <a:r>
              <a:rPr lang="fa-IR" sz="8800" b="1" dirty="0">
                <a:latin typeface="فهفق"/>
                <a:cs typeface="B Nazanin" panose="00000400000000000000" pitchFamily="2" charset="-78"/>
              </a:rPr>
              <a:t> </a:t>
            </a:r>
            <a:r>
              <a:rPr lang="en-US" sz="8800" b="1" dirty="0">
                <a:latin typeface="فهفق"/>
                <a:cs typeface="B Nazanin" panose="00000400000000000000" pitchFamily="2" charset="-78"/>
              </a:rPr>
              <a:t> </a:t>
            </a:r>
            <a:r>
              <a:rPr lang="fa-IR" sz="8800" b="1" dirty="0">
                <a:latin typeface="فهفق"/>
                <a:cs typeface="B Nazanin" panose="00000400000000000000" pitchFamily="2" charset="-78"/>
              </a:rPr>
              <a:t>بر آنزیم های کبدی زنان چاق</a:t>
            </a:r>
          </a:p>
          <a:p>
            <a:pPr algn="ctr" rtl="1"/>
            <a:r>
              <a:rPr lang="fa-IR" sz="4800" b="1" dirty="0">
                <a:cs typeface="B Nazanin" panose="00000400000000000000" pitchFamily="2" charset="-78"/>
              </a:rPr>
              <a:t>هستی شری زاده، مصطفی رحیمی، ابراهیم بنی طالبی</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21993726" y="637064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p>
          <a:p>
            <a:pPr algn="just" rtl="1" eaLnBrk="1" hangingPunct="1">
              <a:defRPr/>
            </a:pPr>
            <a:r>
              <a:rPr lang="fa-IR" sz="4800" dirty="0">
                <a:cs typeface="B Nazanin" panose="00000400000000000000" pitchFamily="2" charset="-78"/>
              </a:rPr>
              <a:t>بيماري كبد چرب، بيماري سلول هاي كبد است كه اخيراً به علت افزايش ميزان چاقي در جامعه ما افزايش يافته است. اپیدمی چاقی با افزایش شیوع و شدت بیماری کبد چرب غیرالکلی (</a:t>
            </a:r>
            <a:r>
              <a:rPr lang="en-US" sz="4800" dirty="0">
                <a:cs typeface="B Nazanin" panose="00000400000000000000" pitchFamily="2" charset="-78"/>
              </a:rPr>
              <a:t>Non-alcoholic fatty liver disease</a:t>
            </a:r>
            <a:r>
              <a:rPr lang="fa-IR" sz="4800" dirty="0">
                <a:cs typeface="B Nazanin" panose="00000400000000000000" pitchFamily="2" charset="-78"/>
              </a:rPr>
              <a:t>) ارتباط نزدیکی دارد. با توجه به شیوع بالای چاقی و بیماری کبد چرب ناشی از چاقی، یافتن راهکار موثر و مفید امری ضروری به نظر می رسد. مطالعات مقطعی با نشان دادن ارتباط معکوس بین </a:t>
            </a:r>
            <a:r>
              <a:rPr lang="en-US" sz="4800" dirty="0">
                <a:cs typeface="B Nazanin" panose="00000400000000000000" pitchFamily="2" charset="-78"/>
              </a:rPr>
              <a:t>NAFLD</a:t>
            </a:r>
            <a:r>
              <a:rPr lang="fa-IR" sz="4800" dirty="0">
                <a:cs typeface="B Nazanin" panose="00000400000000000000" pitchFamily="2" charset="-78"/>
              </a:rPr>
              <a:t> </a:t>
            </a:r>
            <a:r>
              <a:rPr lang="en-US" sz="4800" dirty="0">
                <a:cs typeface="B Nazanin" panose="00000400000000000000" pitchFamily="2" charset="-78"/>
              </a:rPr>
              <a:t> </a:t>
            </a:r>
            <a:r>
              <a:rPr lang="fa-IR" sz="4800" dirty="0">
                <a:cs typeface="B Nazanin" panose="00000400000000000000" pitchFamily="2" charset="-78"/>
              </a:rPr>
              <a:t>و فعالیت بدنی یا سطح تناسب اندام، تاثیر مثبت مستقیم ورزش در پژوهش های مرتبط با سلامت کبد را تایید می کنند. تمرینات مقاومتی به شیوه معلق </a:t>
            </a:r>
            <a:r>
              <a:rPr lang="en-US" sz="4800" dirty="0">
                <a:cs typeface="B Nazanin" panose="00000400000000000000" pitchFamily="2" charset="-78"/>
              </a:rPr>
              <a:t>TRX</a:t>
            </a:r>
            <a:r>
              <a:rPr lang="fa-IR" sz="4800" dirty="0">
                <a:cs typeface="B Nazanin" panose="00000400000000000000" pitchFamily="2" charset="-78"/>
              </a:rPr>
              <a:t>یکی از روش های تمرینی است که در سالیان اخیر محبوبیت خاصی یافته است و به نظر می رسد بر ترکیب بدن، آمادگی جسمانی و وضعیت متابولیکی بدن انسان تاثیر خوبی دارد. لذا هدف این مطالعه پاسخگویی به این سوال است که آیا تمرین قدرتی</a:t>
            </a:r>
            <a:r>
              <a:rPr lang="en-US" sz="4800" dirty="0">
                <a:cs typeface="B Nazanin" panose="00000400000000000000" pitchFamily="2" charset="-78"/>
              </a:rPr>
              <a:t>TRX </a:t>
            </a:r>
            <a:r>
              <a:rPr lang="fa-IR" sz="4800" dirty="0">
                <a:cs typeface="B Nazanin" panose="00000400000000000000" pitchFamily="2" charset="-78"/>
              </a:rPr>
              <a:t> می تواند تاثیر مطلوبی بر شاخص های کبد چرب در زنان چاق داشته باشد؟</a:t>
            </a:r>
          </a:p>
        </p:txBody>
      </p:sp>
      <p:sp>
        <p:nvSpPr>
          <p:cNvPr id="9" name="AutoShape 4"/>
          <p:cNvSpPr>
            <a:spLocks noChangeArrowheads="1"/>
          </p:cNvSpPr>
          <p:nvPr/>
        </p:nvSpPr>
        <p:spPr bwMode="auto">
          <a:xfrm>
            <a:off x="35324716" y="4663134"/>
            <a:ext cx="7783724"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algn="r" rtl="1" eaLnBrk="1" hangingPunct="1">
              <a:defRPr/>
            </a:pPr>
            <a:r>
              <a:rPr lang="fa-IR" sz="5400" b="1" dirty="0">
                <a:solidFill>
                  <a:schemeClr val="tx1"/>
                </a:solidFill>
                <a:cs typeface="B Nazanin" panose="00000400000000000000" pitchFamily="2" charset="-78"/>
              </a:rPr>
              <a:t>کد</a:t>
            </a:r>
            <a:r>
              <a:rPr lang="en-US" sz="5400" b="1" dirty="0">
                <a:solidFill>
                  <a:schemeClr val="tx1"/>
                </a:solidFill>
                <a:cs typeface="B Nazanin" panose="00000400000000000000" pitchFamily="2" charset="-78"/>
              </a:rPr>
              <a:t> </a:t>
            </a:r>
            <a:r>
              <a:rPr lang="fa-IR" sz="5400" b="1" dirty="0">
                <a:solidFill>
                  <a:schemeClr val="tx1"/>
                </a:solidFill>
                <a:cs typeface="B Nazanin" panose="00000400000000000000" pitchFamily="2" charset="-78"/>
              </a:rPr>
              <a:t>مقاله:</a:t>
            </a:r>
            <a:r>
              <a:rPr lang="en-US" sz="5400" b="1" dirty="0">
                <a:solidFill>
                  <a:schemeClr val="tx1"/>
                </a:solidFill>
                <a:cs typeface="B Nazanin" panose="00000400000000000000" pitchFamily="2" charset="-78"/>
              </a:rPr>
              <a:t> </a:t>
            </a:r>
            <a:r>
              <a:rPr lang="fa-IR" sz="5400" b="1" dirty="0">
                <a:solidFill>
                  <a:schemeClr val="tx1"/>
                </a:solidFill>
                <a:cs typeface="B Nazanin" panose="00000400000000000000" pitchFamily="2" charset="-78"/>
              </a:rPr>
              <a:t> </a:t>
            </a:r>
            <a:r>
              <a:rPr lang="en-US" sz="5400" b="1" dirty="0">
                <a:solidFill>
                  <a:schemeClr val="tx1"/>
                </a:solidFill>
                <a:cs typeface="B Nazanin" panose="00000400000000000000" pitchFamily="2" charset="-78"/>
              </a:rPr>
              <a:t>1311-SSRC-13TH</a:t>
            </a:r>
            <a:r>
              <a:rPr lang="fa-IR" sz="5400" b="1" dirty="0">
                <a:solidFill>
                  <a:schemeClr val="tx1"/>
                </a:solidFill>
                <a:cs typeface="B Nazanin" panose="00000400000000000000" pitchFamily="2" charset="-78"/>
              </a:rPr>
              <a:t> </a:t>
            </a:r>
            <a:endParaRPr lang="fa-IR" sz="8800" b="1" dirty="0">
              <a:solidFill>
                <a:schemeClr val="tx1"/>
              </a:solidFill>
              <a:cs typeface="B Nazanin" panose="00000400000000000000" pitchFamily="2" charset="-78"/>
            </a:endParaRPr>
          </a:p>
        </p:txBody>
      </p:sp>
      <p:sp>
        <p:nvSpPr>
          <p:cNvPr id="12" name="AutoShape 4"/>
          <p:cNvSpPr>
            <a:spLocks noChangeArrowheads="1"/>
          </p:cNvSpPr>
          <p:nvPr/>
        </p:nvSpPr>
        <p:spPr bwMode="auto">
          <a:xfrm>
            <a:off x="10242554" y="6230023"/>
            <a:ext cx="11289795" cy="843962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000" dirty="0">
                <a:cs typeface="B Nazanin" panose="00000400000000000000" pitchFamily="2" charset="-78"/>
              </a:rPr>
              <a:t>بر اساس نتایج بدست آمده مشخص شد که وزن بدن </a:t>
            </a:r>
            <a:r>
              <a:rPr lang="en-US" sz="5000" dirty="0">
                <a:cs typeface="B Nazanin" panose="00000400000000000000" pitchFamily="2" charset="-78"/>
              </a:rPr>
              <a:t>(p= 0.001)</a:t>
            </a:r>
            <a:r>
              <a:rPr lang="fa-IR" sz="5000" dirty="0">
                <a:cs typeface="B Nazanin" panose="00000400000000000000" pitchFamily="2" charset="-78"/>
              </a:rPr>
              <a:t> و شاخص </a:t>
            </a:r>
            <a:r>
              <a:rPr lang="en-US" sz="5000" dirty="0">
                <a:cs typeface="B Nazanin" panose="00000400000000000000" pitchFamily="2" charset="-78"/>
              </a:rPr>
              <a:t>BMI</a:t>
            </a:r>
            <a:r>
              <a:rPr lang="fa-IR" sz="5000" dirty="0">
                <a:cs typeface="B Nazanin" panose="00000400000000000000" pitchFamily="2" charset="-78"/>
              </a:rPr>
              <a:t> </a:t>
            </a:r>
            <a:r>
              <a:rPr lang="en-US" sz="5000" dirty="0">
                <a:cs typeface="B Nazanin" panose="00000400000000000000" pitchFamily="2" charset="-78"/>
              </a:rPr>
              <a:t>(P= 0.001)</a:t>
            </a:r>
            <a:r>
              <a:rPr lang="fa-IR" sz="5000" dirty="0">
                <a:cs typeface="B Nazanin" panose="00000400000000000000" pitchFamily="2" charset="-78"/>
              </a:rPr>
              <a:t> در گروه تمرین نسبت به گروه کنترل به طور معنی داری کاهش یافت. اما تفاوت آماری معنی داری بین دو گروه در سطوح سرمی آنزیم های </a:t>
            </a:r>
            <a:r>
              <a:rPr lang="en-US" sz="5000" dirty="0">
                <a:cs typeface="B Nazanin" panose="00000400000000000000" pitchFamily="2" charset="-78"/>
              </a:rPr>
              <a:t>ALT</a:t>
            </a:r>
            <a:r>
              <a:rPr lang="fa-IR" sz="5000" dirty="0">
                <a:cs typeface="B Nazanin" panose="00000400000000000000" pitchFamily="2" charset="-78"/>
              </a:rPr>
              <a:t> </a:t>
            </a:r>
            <a:r>
              <a:rPr lang="en-US" sz="5000" dirty="0">
                <a:cs typeface="B Nazanin" panose="00000400000000000000" pitchFamily="2" charset="-78"/>
              </a:rPr>
              <a:t>(P=0.762)،</a:t>
            </a:r>
            <a:r>
              <a:rPr lang="fa-IR" sz="5000" dirty="0">
                <a:cs typeface="B Nazanin" panose="00000400000000000000" pitchFamily="2" charset="-78"/>
              </a:rPr>
              <a:t> </a:t>
            </a:r>
            <a:r>
              <a:rPr lang="en-US" sz="5000" dirty="0">
                <a:cs typeface="B Nazanin" panose="00000400000000000000" pitchFamily="2" charset="-78"/>
              </a:rPr>
              <a:t>AST</a:t>
            </a:r>
            <a:r>
              <a:rPr lang="fa-IR" sz="5000" dirty="0">
                <a:cs typeface="B Nazanin" panose="00000400000000000000" pitchFamily="2" charset="-78"/>
              </a:rPr>
              <a:t> </a:t>
            </a:r>
            <a:r>
              <a:rPr lang="en-US" sz="5000" dirty="0">
                <a:cs typeface="B Nazanin" panose="00000400000000000000" pitchFamily="2" charset="-78"/>
              </a:rPr>
              <a:t>(P= 0.447)</a:t>
            </a:r>
            <a:r>
              <a:rPr lang="fa-IR" sz="5000" dirty="0">
                <a:cs typeface="B Nazanin" panose="00000400000000000000" pitchFamily="2" charset="-78"/>
              </a:rPr>
              <a:t> ، </a:t>
            </a:r>
            <a:r>
              <a:rPr lang="en-US" sz="5000" dirty="0">
                <a:cs typeface="B Nazanin" panose="00000400000000000000" pitchFamily="2" charset="-78"/>
              </a:rPr>
              <a:t>GGT</a:t>
            </a:r>
            <a:r>
              <a:rPr lang="fa-IR" sz="5000" dirty="0">
                <a:cs typeface="B Nazanin" panose="00000400000000000000" pitchFamily="2" charset="-78"/>
              </a:rPr>
              <a:t> </a:t>
            </a:r>
            <a:r>
              <a:rPr lang="en-US" sz="5000" dirty="0">
                <a:cs typeface="B Nazanin" panose="00000400000000000000" pitchFamily="2" charset="-78"/>
              </a:rPr>
              <a:t>(P= 0.416)</a:t>
            </a:r>
            <a:r>
              <a:rPr lang="fa-IR" sz="5000" dirty="0">
                <a:cs typeface="B Nazanin" panose="00000400000000000000" pitchFamily="2" charset="-78"/>
              </a:rPr>
              <a:t> و</a:t>
            </a:r>
            <a:r>
              <a:rPr lang="en-US" sz="5000" dirty="0">
                <a:cs typeface="B Nazanin" panose="00000400000000000000" pitchFamily="2" charset="-78"/>
              </a:rPr>
              <a:t> </a:t>
            </a:r>
            <a:r>
              <a:rPr lang="fa-IR" sz="5000" dirty="0">
                <a:cs typeface="B Nazanin" panose="00000400000000000000" pitchFamily="2" charset="-78"/>
              </a:rPr>
              <a:t>شاخص استئاتوزیس کبدی </a:t>
            </a:r>
            <a:r>
              <a:rPr lang="en-US" sz="5000" dirty="0">
                <a:cs typeface="B Nazanin" panose="00000400000000000000" pitchFamily="2" charset="-78"/>
              </a:rPr>
              <a:t>(P= 0.404)</a:t>
            </a:r>
            <a:r>
              <a:rPr lang="fa-IR" sz="5000" dirty="0">
                <a:cs typeface="B Nazanin" panose="00000400000000000000" pitchFamily="2" charset="-78"/>
              </a:rPr>
              <a:t> مشاهده نشد. </a:t>
            </a:r>
            <a:endParaRPr lang="en-US" sz="5000" dirty="0">
              <a:cs typeface="B Nazanin" panose="00000400000000000000" pitchFamily="2" charset="-78"/>
            </a:endParaRPr>
          </a:p>
          <a:p>
            <a:pPr algn="just" rtl="1">
              <a:defRPr/>
            </a:pPr>
            <a:r>
              <a:rPr lang="fa-IR" sz="5000" dirty="0">
                <a:cs typeface="B Nazanin" panose="00000400000000000000" pitchFamily="2" charset="-78"/>
              </a:rPr>
              <a:t>نمودارهای رو به رو: مقایسه تغییرات آنزیم های کبدی و شاخص استئاتوزیس کبدی در دو گروه.</a:t>
            </a:r>
          </a:p>
        </p:txBody>
      </p:sp>
      <p:sp>
        <p:nvSpPr>
          <p:cNvPr id="13" name="AutoShape 4"/>
          <p:cNvSpPr>
            <a:spLocks noChangeArrowheads="1"/>
          </p:cNvSpPr>
          <p:nvPr/>
        </p:nvSpPr>
        <p:spPr bwMode="auto">
          <a:xfrm>
            <a:off x="492124" y="14982560"/>
            <a:ext cx="21048577" cy="604200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000" dirty="0">
                <a:cs typeface="B Nazanin" panose="00000400000000000000" pitchFamily="2" charset="-78"/>
              </a:rPr>
              <a:t>نتایج حاصل از مطالعه حاضر نشان داد 12 هفته تمرین معلق </a:t>
            </a:r>
            <a:r>
              <a:rPr lang="en-US" sz="5000" dirty="0">
                <a:cs typeface="B Nazanin" panose="00000400000000000000" pitchFamily="2" charset="-78"/>
              </a:rPr>
              <a:t>TRX</a:t>
            </a:r>
            <a:r>
              <a:rPr lang="fa-IR" sz="5000" dirty="0">
                <a:cs typeface="B Nazanin" panose="00000400000000000000" pitchFamily="2" charset="-78"/>
              </a:rPr>
              <a:t> </a:t>
            </a:r>
            <a:r>
              <a:rPr lang="en-US" sz="5000" dirty="0">
                <a:cs typeface="B Nazanin" panose="00000400000000000000" pitchFamily="2" charset="-78"/>
              </a:rPr>
              <a:t> </a:t>
            </a:r>
            <a:r>
              <a:rPr lang="fa-IR" sz="5000" dirty="0">
                <a:cs typeface="B Nazanin" panose="00000400000000000000" pitchFamily="2" charset="-78"/>
              </a:rPr>
              <a:t>تاثیر معنی داری بر سطوح آنزیم های </a:t>
            </a:r>
            <a:r>
              <a:rPr lang="en-US" sz="5000" dirty="0">
                <a:cs typeface="B Nazanin" panose="00000400000000000000" pitchFamily="2" charset="-78"/>
              </a:rPr>
              <a:t>ALT، AST، GGT</a:t>
            </a:r>
            <a:r>
              <a:rPr lang="fa-IR" sz="5000" dirty="0">
                <a:cs typeface="B Nazanin" panose="00000400000000000000" pitchFamily="2" charset="-78"/>
              </a:rPr>
              <a:t> و میزان شاخص استئاتوزیس کبدی نداشت. دلیل این موضوع ممکن است محدودیت هایی نظیر تفاوت های فردی آزمودنی ها شامل عوامل ژنتیکی، روانی، وضعیت اقتصادی-اجتماعی و خانوادگی، برنامه رژیم غذایی آزمودنی ها، وضعیت دقیق قائدگی آزمودنی ها باشند که همگی عواملی تأثیرگذار بر آنزیم های کبدی هستند. از سوی دیگر، اینکه پروتکل تمرینی ما نتوانست اثری بر سطوح آنزیم های کبدی نشان دهد، ممکن است به علت عدم وجود بیماری کبد چرب در این آزمودنی ها باشد. </a:t>
            </a:r>
          </a:p>
        </p:txBody>
      </p:sp>
      <p:sp>
        <p:nvSpPr>
          <p:cNvPr id="14" name="AutoShape 4"/>
          <p:cNvSpPr>
            <a:spLocks noChangeArrowheads="1"/>
          </p:cNvSpPr>
          <p:nvPr/>
        </p:nvSpPr>
        <p:spPr bwMode="auto">
          <a:xfrm>
            <a:off x="492124" y="21250490"/>
            <a:ext cx="42508740" cy="3644384"/>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برخی منابع:</a:t>
            </a:r>
            <a:endParaRPr lang="fa-IR" sz="4400" dirty="0">
              <a:cs typeface="B Nazanin" panose="00000400000000000000" pitchFamily="2" charset="-78"/>
            </a:endParaRPr>
          </a:p>
          <a:p>
            <a:pPr algn="just">
              <a:defRPr/>
            </a:pPr>
            <a:r>
              <a:rPr lang="en-US" sz="4000" dirty="0" err="1">
                <a:cs typeface="B Nazanin" panose="00000400000000000000" pitchFamily="2" charset="-78"/>
              </a:rPr>
              <a:t>Shamsoddini</a:t>
            </a:r>
            <a:r>
              <a:rPr lang="en-US" sz="4000" dirty="0">
                <a:cs typeface="B Nazanin" panose="00000400000000000000" pitchFamily="2" charset="-78"/>
              </a:rPr>
              <a:t> A, </a:t>
            </a:r>
            <a:r>
              <a:rPr lang="en-US" sz="4000" dirty="0" err="1">
                <a:cs typeface="B Nazanin" panose="00000400000000000000" pitchFamily="2" charset="-78"/>
              </a:rPr>
              <a:t>Sobhani</a:t>
            </a:r>
            <a:r>
              <a:rPr lang="en-US" sz="4000" dirty="0">
                <a:cs typeface="B Nazanin" panose="00000400000000000000" pitchFamily="2" charset="-78"/>
              </a:rPr>
              <a:t> V, </a:t>
            </a:r>
            <a:r>
              <a:rPr lang="en-US" sz="4000" dirty="0" err="1">
                <a:cs typeface="B Nazanin" panose="00000400000000000000" pitchFamily="2" charset="-78"/>
              </a:rPr>
              <a:t>Ghamar</a:t>
            </a:r>
            <a:r>
              <a:rPr lang="en-US" sz="4000" dirty="0">
                <a:cs typeface="B Nazanin" panose="00000400000000000000" pitchFamily="2" charset="-78"/>
              </a:rPr>
              <a:t> </a:t>
            </a:r>
            <a:r>
              <a:rPr lang="en-US" sz="4000" dirty="0" err="1">
                <a:cs typeface="B Nazanin" panose="00000400000000000000" pitchFamily="2" charset="-78"/>
              </a:rPr>
              <a:t>Chehreh</a:t>
            </a:r>
            <a:r>
              <a:rPr lang="en-US" sz="4000" dirty="0">
                <a:cs typeface="B Nazanin" panose="00000400000000000000" pitchFamily="2" charset="-78"/>
              </a:rPr>
              <a:t> ME, </a:t>
            </a:r>
            <a:r>
              <a:rPr lang="en-US" sz="4000" dirty="0" err="1">
                <a:cs typeface="B Nazanin" panose="00000400000000000000" pitchFamily="2" charset="-78"/>
              </a:rPr>
              <a:t>Alavian</a:t>
            </a:r>
            <a:r>
              <a:rPr lang="en-US" sz="4000" dirty="0">
                <a:cs typeface="B Nazanin" panose="00000400000000000000" pitchFamily="2" charset="-78"/>
              </a:rPr>
              <a:t> SM, </a:t>
            </a:r>
            <a:r>
              <a:rPr lang="en-US" sz="4000" dirty="0" err="1">
                <a:cs typeface="B Nazanin" panose="00000400000000000000" pitchFamily="2" charset="-78"/>
              </a:rPr>
              <a:t>Zaree</a:t>
            </a:r>
            <a:r>
              <a:rPr lang="en-US" sz="4000" dirty="0">
                <a:cs typeface="B Nazanin" panose="00000400000000000000" pitchFamily="2" charset="-78"/>
              </a:rPr>
              <a:t> A. Effect of Aerobic and Resistance Exercise Training on Liver Enzymes and Hepatic Fat in Iranian Men With Nonalcoholic Fatty Liver Disease. Hepatitis monthly. 2015;15(10):e31434. DOI:10.5812/hepatmon.31434</a:t>
            </a:r>
            <a:endParaRPr lang="fa-IR" sz="4000" dirty="0">
              <a:cs typeface="B Nazanin" panose="00000400000000000000" pitchFamily="2" charset="-78"/>
            </a:endParaRPr>
          </a:p>
          <a:p>
            <a:pPr algn="just">
              <a:defRPr/>
            </a:pPr>
            <a:r>
              <a:rPr lang="en-US" sz="4000" dirty="0" err="1">
                <a:cs typeface="B Nazanin" panose="00000400000000000000" pitchFamily="2" charset="-78"/>
              </a:rPr>
              <a:t>Akbulut</a:t>
            </a:r>
            <a:r>
              <a:rPr lang="en-US" sz="4000" dirty="0">
                <a:cs typeface="B Nazanin" panose="00000400000000000000" pitchFamily="2" charset="-78"/>
              </a:rPr>
              <a:t> T. Effects of Resistance Exercises on Body Composition and Some Biochemical Parameters. Journal of Education and Learning. 2020;9(1):144. DOI: 10.5539/jel.v9n1p144</a:t>
            </a:r>
          </a:p>
          <a:p>
            <a:pPr algn="just">
              <a:defRPr/>
            </a:pPr>
            <a:r>
              <a:rPr lang="en-US" sz="4000" dirty="0">
                <a:cs typeface="B Nazanin" panose="00000400000000000000" pitchFamily="2" charset="-78"/>
              </a:rPr>
              <a:t>Smith L, Snow J, Fargo J, Buchanan C, </a:t>
            </a:r>
            <a:r>
              <a:rPr lang="en-US" sz="4000" dirty="0" err="1">
                <a:cs typeface="B Nazanin" panose="00000400000000000000" pitchFamily="2" charset="-78"/>
              </a:rPr>
              <a:t>Dalleck</a:t>
            </a:r>
            <a:r>
              <a:rPr lang="en-US" sz="4000" dirty="0">
                <a:cs typeface="B Nazanin" panose="00000400000000000000" pitchFamily="2" charset="-78"/>
              </a:rPr>
              <a:t> L. The Acute and Chronic Health Benefits of TRX Suspension Training® in Healthy Adults. International Journal of Research in Exercise Physiology. 2016;11. </a:t>
            </a:r>
          </a:p>
        </p:txBody>
      </p:sp>
      <p:sp>
        <p:nvSpPr>
          <p:cNvPr id="16" name="AutoShape 4">
            <a:extLst>
              <a:ext uri="{FF2B5EF4-FFF2-40B4-BE49-F238E27FC236}">
                <a16:creationId xmlns:a16="http://schemas.microsoft.com/office/drawing/2014/main" id="{ACF22134-78DB-4706-9A53-E9367CF604E9}"/>
              </a:ext>
            </a:extLst>
          </p:cNvPr>
          <p:cNvSpPr>
            <a:spLocks noChangeArrowheads="1"/>
          </p:cNvSpPr>
          <p:nvPr/>
        </p:nvSpPr>
        <p:spPr bwMode="auto">
          <a:xfrm>
            <a:off x="28906914" y="14833415"/>
            <a:ext cx="14093950" cy="604200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p>
          <a:p>
            <a:pPr algn="just" rtl="1" eaLnBrk="1" hangingPunct="1">
              <a:defRPr/>
            </a:pPr>
            <a:r>
              <a:rPr lang="fa-IR" sz="5000" dirty="0">
                <a:cs typeface="B Nazanin" panose="00000400000000000000" pitchFamily="2" charset="-78"/>
              </a:rPr>
              <a:t>30 نفر از زنان دارای اضافه وزن و چاق (7/4 ± 24/33 </a:t>
            </a:r>
            <a:r>
              <a:rPr lang="en-US" sz="5000" dirty="0">
                <a:cs typeface="B Nazanin" panose="00000400000000000000" pitchFamily="2" charset="-78"/>
              </a:rPr>
              <a:t>BMI=</a:t>
            </a:r>
            <a:r>
              <a:rPr lang="fa-IR" sz="5000" dirty="0">
                <a:cs typeface="B Nazanin" panose="00000400000000000000" pitchFamily="2" charset="-78"/>
              </a:rPr>
              <a:t>)</a:t>
            </a:r>
            <a:r>
              <a:rPr lang="en-US" sz="5000" dirty="0">
                <a:cs typeface="B Nazanin" panose="00000400000000000000" pitchFamily="2" charset="-78"/>
              </a:rPr>
              <a:t> </a:t>
            </a:r>
            <a:r>
              <a:rPr lang="fa-IR" sz="5000" dirty="0">
                <a:cs typeface="B Nazanin" panose="00000400000000000000" pitchFamily="2" charset="-78"/>
              </a:rPr>
              <a:t>مطابق نمودار گروه بندی شدند. سطوح آنزیم های کبدی (آلانین آمینوتراسفراز، آسپارتات تراسفراز و گاماگلوتامین تراسفراز) به همراه شاخص استئاتوزیس کبدی 48 ساعت قبل و بعد از دوره تمرینی در همه آزمودنی¬ها اندازه گیری شد. تحلیل داده ها با نرم افزار </a:t>
            </a:r>
            <a:r>
              <a:rPr lang="en-US" sz="5000" dirty="0">
                <a:cs typeface="B Nazanin" panose="00000400000000000000" pitchFamily="2" charset="-78"/>
              </a:rPr>
              <a:t>SPSS</a:t>
            </a:r>
            <a:r>
              <a:rPr lang="fa-IR" sz="5000" dirty="0">
                <a:cs typeface="B Nazanin" panose="00000400000000000000" pitchFamily="2" charset="-78"/>
              </a:rPr>
              <a:t> </a:t>
            </a:r>
            <a:r>
              <a:rPr lang="en-US" sz="5000" dirty="0">
                <a:cs typeface="B Nazanin" panose="00000400000000000000" pitchFamily="2" charset="-78"/>
              </a:rPr>
              <a:t> </a:t>
            </a:r>
            <a:r>
              <a:rPr lang="fa-IR" sz="5000" dirty="0">
                <a:cs typeface="B Nazanin" panose="00000400000000000000" pitchFamily="2" charset="-78"/>
              </a:rPr>
              <a:t>و با آزمون تحلیل کواریانس و در سطح معنی داری 0/05 بررسی شد. </a:t>
            </a:r>
          </a:p>
        </p:txBody>
      </p:sp>
      <p:pic>
        <p:nvPicPr>
          <p:cNvPr id="4" name="Picture 3">
            <a:extLst>
              <a:ext uri="{FF2B5EF4-FFF2-40B4-BE49-F238E27FC236}">
                <a16:creationId xmlns:a16="http://schemas.microsoft.com/office/drawing/2014/main" id="{61EF679B-2DA9-4F7A-95E2-1202198E7A9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63037" y="14880826"/>
            <a:ext cx="6985652" cy="6042005"/>
          </a:xfrm>
          <a:prstGeom prst="rect">
            <a:avLst/>
          </a:prstGeom>
          <a:ln>
            <a:solidFill>
              <a:srgbClr val="002060"/>
            </a:solidFill>
          </a:ln>
        </p:spPr>
      </p:pic>
      <p:graphicFrame>
        <p:nvGraphicFramePr>
          <p:cNvPr id="18" name="Object 17">
            <a:extLst>
              <a:ext uri="{FF2B5EF4-FFF2-40B4-BE49-F238E27FC236}">
                <a16:creationId xmlns:a16="http://schemas.microsoft.com/office/drawing/2014/main" id="{E1BA7534-FDA5-4FE6-94B3-E662FCBECA4D}"/>
              </a:ext>
            </a:extLst>
          </p:cNvPr>
          <p:cNvGraphicFramePr>
            <a:graphicFrameLocks noChangeAspect="1"/>
          </p:cNvGraphicFramePr>
          <p:nvPr>
            <p:extLst>
              <p:ext uri="{D42A27DB-BD31-4B8C-83A1-F6EECF244321}">
                <p14:modId xmlns:p14="http://schemas.microsoft.com/office/powerpoint/2010/main" val="7715313"/>
              </p:ext>
            </p:extLst>
          </p:nvPr>
        </p:nvGraphicFramePr>
        <p:xfrm>
          <a:off x="525211" y="6377113"/>
          <a:ext cx="9327077" cy="7284232"/>
        </p:xfrm>
        <a:graphic>
          <a:graphicData uri="http://schemas.openxmlformats.org/presentationml/2006/ole">
            <mc:AlternateContent xmlns:mc="http://schemas.openxmlformats.org/markup-compatibility/2006">
              <mc:Choice xmlns:v="urn:schemas-microsoft-com:vml" Requires="v">
                <p:oleObj spid="_x0000_s1037" name="Prism 8" r:id="rId5" imgW="6623879" imgH="4245387" progId="Prism8.Document">
                  <p:embed/>
                </p:oleObj>
              </mc:Choice>
              <mc:Fallback>
                <p:oleObj name="Prism 8" r:id="rId5" imgW="6623879" imgH="4245387" progId="Prism8.Document">
                  <p:embed/>
                  <p:pic>
                    <p:nvPicPr>
                      <p:cNvPr id="8" name="Object 7">
                        <a:extLst>
                          <a:ext uri="{FF2B5EF4-FFF2-40B4-BE49-F238E27FC236}">
                            <a16:creationId xmlns:a16="http://schemas.microsoft.com/office/drawing/2014/main" id="{1863E31A-E20E-435D-AA22-36702E5496D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211" y="6377113"/>
                        <a:ext cx="9327077" cy="7284232"/>
                      </a:xfrm>
                      <a:prstGeom prst="rect">
                        <a:avLst/>
                      </a:prstGeom>
                      <a:noFill/>
                      <a:ln>
                        <a:solidFill>
                          <a:schemeClr val="tx1"/>
                        </a:solidFill>
                      </a:ln>
                    </p:spPr>
                  </p:pic>
                </p:oleObj>
              </mc:Fallback>
            </mc:AlternateContent>
          </a:graphicData>
        </a:graphic>
      </p:graphicFrame>
      <p:sp>
        <p:nvSpPr>
          <p:cNvPr id="19" name="TextBox 18">
            <a:extLst>
              <a:ext uri="{FF2B5EF4-FFF2-40B4-BE49-F238E27FC236}">
                <a16:creationId xmlns:a16="http://schemas.microsoft.com/office/drawing/2014/main" id="{430A22C2-C389-4A82-AD55-C26C1288C3B0}"/>
              </a:ext>
            </a:extLst>
          </p:cNvPr>
          <p:cNvSpPr txBox="1"/>
          <p:nvPr/>
        </p:nvSpPr>
        <p:spPr>
          <a:xfrm>
            <a:off x="-1183270" y="13836595"/>
            <a:ext cx="12609094" cy="830997"/>
          </a:xfrm>
          <a:prstGeom prst="rect">
            <a:avLst/>
          </a:prstGeom>
          <a:noFill/>
        </p:spPr>
        <p:txBody>
          <a:bodyPr wrap="square">
            <a:spAutoFit/>
          </a:bodyPr>
          <a:lstStyle/>
          <a:p>
            <a:pPr algn="ctr" rtl="1"/>
            <a:r>
              <a:rPr lang="en-US" sz="4800" dirty="0">
                <a:effectLst/>
                <a:latin typeface="B Zar" panose="00000400000000000000" pitchFamily="2" charset="-78"/>
                <a:ea typeface="Calibri" panose="020F0502020204030204" pitchFamily="34" charset="0"/>
                <a:cs typeface="B Nazanin" panose="00000400000000000000" pitchFamily="2" charset="-78"/>
              </a:rPr>
              <a:t> </a:t>
            </a:r>
            <a:r>
              <a:rPr lang="en-US" sz="4800" dirty="0">
                <a:effectLst/>
                <a:latin typeface="Times New Roman" panose="02020603050405020304" pitchFamily="18" charset="0"/>
                <a:ea typeface="Calibri" panose="020F0502020204030204" pitchFamily="34" charset="0"/>
                <a:cs typeface="B Nazanin" panose="00000400000000000000" pitchFamily="2" charset="-78"/>
              </a:rPr>
              <a:t>Pre test</a:t>
            </a:r>
            <a:r>
              <a:rPr lang="fa-IR" sz="4800" dirty="0">
                <a:effectLst/>
                <a:latin typeface="Times New Roman" panose="02020603050405020304" pitchFamily="18" charset="0"/>
                <a:ea typeface="Calibri" panose="020F0502020204030204" pitchFamily="34" charset="0"/>
                <a:cs typeface="B Nazanin" panose="00000400000000000000" pitchFamily="2" charset="-78"/>
              </a:rPr>
              <a:t>: پیش آزمون و </a:t>
            </a:r>
            <a:r>
              <a:rPr lang="en-US" sz="4800" dirty="0">
                <a:effectLst/>
                <a:latin typeface="Times New Roman" panose="02020603050405020304" pitchFamily="18" charset="0"/>
                <a:ea typeface="Calibri" panose="020F0502020204030204" pitchFamily="34" charset="0"/>
                <a:cs typeface="B Nazanin" panose="00000400000000000000" pitchFamily="2" charset="-78"/>
              </a:rPr>
              <a:t>Post test</a:t>
            </a:r>
            <a:r>
              <a:rPr lang="fa-IR" sz="4800" dirty="0">
                <a:effectLst/>
                <a:latin typeface="Times New Roman" panose="02020603050405020304" pitchFamily="18" charset="0"/>
                <a:ea typeface="Calibri" panose="020F0502020204030204" pitchFamily="34" charset="0"/>
                <a:cs typeface="B Nazanin" panose="00000400000000000000" pitchFamily="2" charset="-78"/>
              </a:rPr>
              <a:t>: پس آزمون</a:t>
            </a:r>
            <a:endParaRPr lang="en-US" sz="4800" dirty="0">
              <a:cs typeface="B Nazanin" panose="00000400000000000000" pitchFamily="2" charset="-78"/>
            </a:endParaRP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1627</TotalTime>
  <Words>639</Words>
  <Application>Microsoft Office PowerPoint</Application>
  <PresentationFormat>Custom</PresentationFormat>
  <Paragraphs>18</Paragraphs>
  <Slides>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9" baseType="lpstr">
      <vt:lpstr>Arial</vt:lpstr>
      <vt:lpstr>B Zar</vt:lpstr>
      <vt:lpstr>Calibri</vt:lpstr>
      <vt:lpstr>Calibri Light</vt:lpstr>
      <vt:lpstr>Times New Roman</vt:lpstr>
      <vt:lpstr>فهفق</vt:lpstr>
      <vt:lpstr>Office Theme</vt:lpstr>
      <vt:lpstr>GraphPad Prism 8 Project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Hasti Sherizadeh</cp:lastModifiedBy>
  <cp:revision>170</cp:revision>
  <dcterms:created xsi:type="dcterms:W3CDTF">2018-04-09T07:28:08Z</dcterms:created>
  <dcterms:modified xsi:type="dcterms:W3CDTF">2022-02-27T15:49:14Z</dcterms:modified>
</cp:coreProperties>
</file>