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20" d="100"/>
          <a:sy n="20" d="100"/>
        </p:scale>
        <p:origin x="-600" y="90"/>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9232816-00DA-4126-BA98-5937B7A25B95}" type="datetimeFigureOut">
              <a:rPr lang="en-US" smtClean="0"/>
              <a:t>2/26/2022</a:t>
            </a:fld>
            <a:endParaRPr lang="en-US"/>
          </a:p>
        </p:txBody>
      </p:sp>
      <p:sp>
        <p:nvSpPr>
          <p:cNvPr id="4" name="Slide Image Placeholder 3"/>
          <p:cNvSpPr>
            <a:spLocks noGrp="1" noRot="1" noChangeAspect="1"/>
          </p:cNvSpPr>
          <p:nvPr>
            <p:ph type="sldImg" idx="2"/>
          </p:nvPr>
        </p:nvSpPr>
        <p:spPr>
          <a:xfrm>
            <a:off x="2279650" y="514350"/>
            <a:ext cx="45847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49053F8A-C56D-42A4-A134-49991C3107ED}" type="slidenum">
              <a:rPr lang="en-US" smtClean="0"/>
              <a:t>‹#›</a:t>
            </a:fld>
            <a:endParaRPr lang="en-US"/>
          </a:p>
        </p:txBody>
      </p:sp>
    </p:spTree>
    <p:extLst>
      <p:ext uri="{BB962C8B-B14F-4D97-AF65-F5344CB8AC3E}">
        <p14:creationId xmlns:p14="http://schemas.microsoft.com/office/powerpoint/2010/main" val="2599667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053F8A-C56D-42A4-A134-49991C3107ED}" type="slidenum">
              <a:rPr lang="en-US" smtClean="0"/>
              <a:t>1</a:t>
            </a:fld>
            <a:endParaRPr lang="en-US"/>
          </a:p>
        </p:txBody>
      </p:sp>
    </p:spTree>
    <p:extLst>
      <p:ext uri="{BB962C8B-B14F-4D97-AF65-F5344CB8AC3E}">
        <p14:creationId xmlns:p14="http://schemas.microsoft.com/office/powerpoint/2010/main" val="279467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828801" y="3524104"/>
            <a:ext cx="3399416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justLow" eaLnBrk="1" hangingPunct="1">
              <a:spcAft>
                <a:spcPts val="600"/>
              </a:spcAft>
              <a:defRPr/>
            </a:pPr>
            <a:r>
              <a:rPr lang="en-US" sz="6000" b="1" dirty="0">
                <a:solidFill>
                  <a:srgbClr val="0000FF"/>
                </a:solidFill>
                <a:latin typeface="+mn-lt"/>
              </a:rPr>
              <a:t>Design and construction of a wrist rehabilitation device for people with carpal Tunnel syndrome </a:t>
            </a:r>
          </a:p>
          <a:p>
            <a:pPr algn="ctr">
              <a:spcAft>
                <a:spcPts val="600"/>
              </a:spcAft>
              <a:tabLst>
                <a:tab pos="2531110" algn="l"/>
              </a:tabLst>
            </a:pPr>
            <a:r>
              <a:rPr lang="en-US" sz="4800" b="1" dirty="0" smtClean="0">
                <a:latin typeface="Times New Roman"/>
                <a:ea typeface="Times New Roman"/>
              </a:rPr>
              <a:t>Azar </a:t>
            </a:r>
            <a:r>
              <a:rPr lang="en-US" sz="4800" b="1" dirty="0" smtClean="0">
                <a:latin typeface="Times New Roman"/>
                <a:ea typeface="Times New Roman"/>
              </a:rPr>
              <a:t>Seyed Mozafari*,  Mahnaz</a:t>
            </a:r>
            <a:r>
              <a:rPr lang="en-US" sz="4800" b="1" dirty="0">
                <a:latin typeface="Times New Roman"/>
                <a:ea typeface="Times New Roman"/>
              </a:rPr>
              <a:t> </a:t>
            </a:r>
            <a:r>
              <a:rPr lang="en-US" sz="4800" b="1" dirty="0" smtClean="0">
                <a:latin typeface="Times New Roman"/>
                <a:ea typeface="Times New Roman"/>
              </a:rPr>
              <a:t>Marvi</a:t>
            </a:r>
            <a:r>
              <a:rPr lang="en-US" sz="4800" b="1" dirty="0" smtClean="0">
                <a:latin typeface="Times New Roman"/>
                <a:ea typeface="Times New Roman"/>
              </a:rPr>
              <a:t>-</a:t>
            </a:r>
            <a:r>
              <a:rPr lang="en-US" sz="4800" b="1" dirty="0" smtClean="0">
                <a:latin typeface="Times New Roman"/>
                <a:ea typeface="Times New Roman"/>
              </a:rPr>
              <a:t>Esfahani</a:t>
            </a:r>
          </a:p>
          <a:p>
            <a:pPr algn="ctr">
              <a:spcAft>
                <a:spcPts val="600"/>
              </a:spcAft>
              <a:tabLst>
                <a:tab pos="2531110" algn="l"/>
              </a:tabLst>
            </a:pPr>
            <a:r>
              <a:rPr lang="en-US" sz="4000" b="1" dirty="0">
                <a:latin typeface="Times New Roman" panose="02020603050405020304" pitchFamily="18" charset="0"/>
                <a:cs typeface="Times New Roman" panose="02020603050405020304" pitchFamily="18" charset="0"/>
              </a:rPr>
              <a:t>Sport Medicine Research Center, Najafabad Branch, Islamic Azad University, Najafabad, Iran.</a:t>
            </a:r>
            <a:endParaRPr lang="en-US" sz="4000" b="1" dirty="0">
              <a:effectLst/>
              <a:latin typeface="Times New Roman" panose="02020603050405020304" pitchFamily="18" charset="0"/>
              <a:ea typeface="Times New Roman"/>
              <a:cs typeface="Times New Roman" panose="02020603050405020304" pitchFamily="18" charset="0"/>
            </a:endParaRPr>
          </a:p>
        </p:txBody>
      </p:sp>
      <p:sp>
        <p:nvSpPr>
          <p:cNvPr id="8" name="AutoShape 4"/>
          <p:cNvSpPr>
            <a:spLocks noChangeArrowheads="1"/>
          </p:cNvSpPr>
          <p:nvPr/>
        </p:nvSpPr>
        <p:spPr bwMode="auto">
          <a:xfrm>
            <a:off x="22523116" y="6462363"/>
            <a:ext cx="20261178" cy="764041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Result:</a:t>
            </a:r>
          </a:p>
          <a:p>
            <a:pPr algn="just">
              <a:spcAft>
                <a:spcPts val="600"/>
              </a:spcAft>
              <a:defRPr/>
            </a:pPr>
            <a:r>
              <a:rPr lang="en-US" sz="4800" dirty="0">
                <a:ea typeface="Times New Roman"/>
              </a:rPr>
              <a:t>This device allows flexion and extension movements of the fingers to be performed forcefully</a:t>
            </a:r>
            <a:r>
              <a:rPr lang="en-US" sz="4800" dirty="0">
                <a:ea typeface="Times New Roman"/>
              </a:rPr>
              <a:t>.</a:t>
            </a:r>
          </a:p>
          <a:p>
            <a:pPr algn="just">
              <a:spcAft>
                <a:spcPts val="600"/>
              </a:spcAft>
              <a:defRPr/>
            </a:pPr>
            <a:r>
              <a:rPr lang="en-US" sz="4800" dirty="0">
                <a:ea typeface="Times New Roman"/>
              </a:rPr>
              <a:t>In </a:t>
            </a:r>
            <a:r>
              <a:rPr lang="en-US" sz="4800" dirty="0">
                <a:ea typeface="Times New Roman"/>
              </a:rPr>
              <a:t>this study, using springs with three different stiffness coefficients, the amount of force in flexion and extension movements can be increased up to about 30N (3 kg</a:t>
            </a:r>
            <a:r>
              <a:rPr lang="en-US" sz="4800" dirty="0">
                <a:ea typeface="Times New Roman"/>
              </a:rPr>
              <a:t>).</a:t>
            </a:r>
          </a:p>
          <a:p>
            <a:pPr algn="just">
              <a:spcAft>
                <a:spcPts val="600"/>
              </a:spcAft>
              <a:defRPr/>
            </a:pPr>
            <a:r>
              <a:rPr lang="en-US" sz="4800" dirty="0">
                <a:ea typeface="Times New Roman"/>
              </a:rPr>
              <a:t>The </a:t>
            </a:r>
            <a:r>
              <a:rPr lang="en-US" sz="4800" dirty="0">
                <a:ea typeface="Times New Roman"/>
              </a:rPr>
              <a:t>amount of force can be increased according to the individual's ability. Weak resistive forces are used in the design of mechanical devices to prevent further inflammation of the wrist.  </a:t>
            </a:r>
          </a:p>
        </p:txBody>
      </p:sp>
      <p:sp>
        <p:nvSpPr>
          <p:cNvPr id="9" name="AutoShape 4"/>
          <p:cNvSpPr>
            <a:spLocks noChangeArrowheads="1"/>
          </p:cNvSpPr>
          <p:nvPr/>
        </p:nvSpPr>
        <p:spPr bwMode="auto">
          <a:xfrm>
            <a:off x="35454938" y="4675060"/>
            <a:ext cx="7714365"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Code:1756-SSRC-13TH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5" y="14368526"/>
            <a:ext cx="20261179" cy="610594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Discussion &amp; Conclusion:</a:t>
            </a:r>
            <a:endParaRPr lang="fa-IR" sz="6000" b="1" dirty="0">
              <a:solidFill>
                <a:srgbClr val="FF0000"/>
              </a:solidFill>
              <a:cs typeface="B Titr" panose="00000700000000000000" pitchFamily="2" charset="-78"/>
            </a:endParaRPr>
          </a:p>
          <a:p>
            <a:pPr algn="just">
              <a:spcAft>
                <a:spcPts val="600"/>
              </a:spcAft>
              <a:defRPr/>
            </a:pPr>
            <a:r>
              <a:rPr lang="en-US" sz="4800" dirty="0">
                <a:ea typeface="Times New Roman"/>
              </a:rPr>
              <a:t>An </a:t>
            </a:r>
            <a:r>
              <a:rPr lang="en-US" sz="4800" dirty="0">
                <a:ea typeface="Times New Roman"/>
              </a:rPr>
              <a:t>important feature of this device is to prevent the movement of the wrist while moving</a:t>
            </a:r>
            <a:r>
              <a:rPr lang="en-US" sz="4800" dirty="0">
                <a:ea typeface="Times New Roman"/>
              </a:rPr>
              <a:t>.</a:t>
            </a:r>
          </a:p>
          <a:p>
            <a:pPr algn="just">
              <a:spcAft>
                <a:spcPts val="600"/>
              </a:spcAft>
              <a:defRPr/>
            </a:pPr>
            <a:r>
              <a:rPr lang="en-US" sz="4800" dirty="0">
                <a:ea typeface="Times New Roman"/>
              </a:rPr>
              <a:t>In </a:t>
            </a:r>
            <a:r>
              <a:rPr lang="en-US" sz="4800" dirty="0">
                <a:ea typeface="Times New Roman"/>
              </a:rPr>
              <a:t>carpal tunnel syndrome, the wrist should be fixed and the fingers should perform flexion and extension movements. </a:t>
            </a:r>
            <a:endParaRPr lang="en-US" sz="4800" dirty="0">
              <a:ea typeface="Times New Roman"/>
            </a:endParaRPr>
          </a:p>
          <a:p>
            <a:pPr algn="just">
              <a:spcAft>
                <a:spcPts val="600"/>
              </a:spcAft>
              <a:defRPr/>
            </a:pPr>
            <a:r>
              <a:rPr lang="en-US" sz="4800" dirty="0">
                <a:ea typeface="Times New Roman"/>
              </a:rPr>
              <a:t>Keeping </a:t>
            </a:r>
            <a:r>
              <a:rPr lang="en-US" sz="4800" dirty="0">
                <a:ea typeface="Times New Roman"/>
              </a:rPr>
              <a:t>the wrist steady reduces </a:t>
            </a:r>
            <a:r>
              <a:rPr lang="en-US" sz="4800" dirty="0">
                <a:ea typeface="Times New Roman"/>
              </a:rPr>
              <a:t>inflammation. Doing </a:t>
            </a:r>
            <a:r>
              <a:rPr lang="en-US" sz="4800" dirty="0">
                <a:ea typeface="Times New Roman"/>
              </a:rPr>
              <a:t>strength exercises on the fingers, strengthens the flexor and extensor muscles of the wrist</a:t>
            </a:r>
            <a:r>
              <a:rPr lang="en-US" sz="4800" dirty="0">
                <a:ea typeface="Times New Roman"/>
              </a:rPr>
              <a:t>.</a:t>
            </a:r>
          </a:p>
        </p:txBody>
      </p:sp>
      <p:sp>
        <p:nvSpPr>
          <p:cNvPr id="12" name="AutoShape 4"/>
          <p:cNvSpPr>
            <a:spLocks noChangeArrowheads="1"/>
          </p:cNvSpPr>
          <p:nvPr/>
        </p:nvSpPr>
        <p:spPr bwMode="auto">
          <a:xfrm>
            <a:off x="492123" y="6462363"/>
            <a:ext cx="21501602" cy="623381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Introduction</a:t>
            </a:r>
            <a:r>
              <a:rPr lang="en-US" sz="6000" b="1" dirty="0" smtClean="0">
                <a:solidFill>
                  <a:srgbClr val="FF0000"/>
                </a:solidFill>
                <a:cs typeface="B Titr" panose="00000700000000000000" pitchFamily="2" charset="-78"/>
              </a:rPr>
              <a:t>:</a:t>
            </a:r>
            <a:endParaRPr lang="en-US" sz="6000" b="1" dirty="0">
              <a:solidFill>
                <a:srgbClr val="FF0000"/>
              </a:solidFill>
              <a:cs typeface="B Titr" panose="00000700000000000000" pitchFamily="2" charset="-78"/>
            </a:endParaRPr>
          </a:p>
          <a:p>
            <a:pPr algn="justLow">
              <a:defRPr/>
            </a:pPr>
            <a:r>
              <a:rPr lang="en-US" sz="4800" dirty="0">
                <a:ea typeface="Times New Roman"/>
              </a:rPr>
              <a:t>Carpal Tunnel Syndrome is one of the most common neurological disorders (neuropathy) in the hand, which is caused by compression of the median nerve in the wrist The use of mechanical rehabilitation equipment can facilitate and improve the quality of rehabilitation </a:t>
            </a:r>
            <a:r>
              <a:rPr lang="en-US" sz="4800" dirty="0" smtClean="0">
                <a:ea typeface="Times New Roman"/>
              </a:rPr>
              <a:t>programs. </a:t>
            </a:r>
            <a:endParaRPr lang="en-US" sz="4800" dirty="0" smtClean="0">
              <a:ea typeface="Times New Roman"/>
            </a:endParaRPr>
          </a:p>
          <a:p>
            <a:pPr>
              <a:spcAft>
                <a:spcPts val="600"/>
              </a:spcAft>
            </a:pPr>
            <a:r>
              <a:rPr lang="en-US" sz="6000" b="1" dirty="0">
                <a:solidFill>
                  <a:srgbClr val="FF0000"/>
                </a:solidFill>
                <a:ea typeface="Times New Roman"/>
              </a:rPr>
              <a:t>Purpose</a:t>
            </a:r>
            <a:r>
              <a:rPr lang="en-US" sz="4800" dirty="0">
                <a:ea typeface="Times New Roman"/>
              </a:rPr>
              <a:t>:</a:t>
            </a:r>
            <a:r>
              <a:rPr lang="en-US" sz="4800" b="1" dirty="0">
                <a:ea typeface="Times New Roman"/>
              </a:rPr>
              <a:t> </a:t>
            </a:r>
            <a:r>
              <a:rPr lang="en-US" sz="4800" dirty="0" smtClean="0">
                <a:ea typeface="Times New Roman"/>
              </a:rPr>
              <a:t>The </a:t>
            </a:r>
            <a:r>
              <a:rPr lang="en-US" sz="4800" dirty="0">
                <a:ea typeface="Times New Roman"/>
              </a:rPr>
              <a:t>objective of the study was to design and construction of a wrist rehabilitation device for people with carpal Tunnel syndrome</a:t>
            </a:r>
            <a:r>
              <a:rPr lang="en-US" sz="5400" b="1" dirty="0">
                <a:ea typeface="Times New Roman"/>
              </a:rPr>
              <a:t>.</a:t>
            </a:r>
            <a:r>
              <a:rPr lang="en-US" sz="4800" b="1" dirty="0">
                <a:ea typeface="Times New Roman"/>
              </a:rPr>
              <a:t> </a:t>
            </a:r>
            <a:endParaRPr lang="en-US" sz="4800" dirty="0">
              <a:ea typeface="Times New Roman"/>
            </a:endParaRPr>
          </a:p>
        </p:txBody>
      </p:sp>
      <p:sp>
        <p:nvSpPr>
          <p:cNvPr id="13" name="AutoShape 4"/>
          <p:cNvSpPr>
            <a:spLocks noChangeArrowheads="1"/>
          </p:cNvSpPr>
          <p:nvPr/>
        </p:nvSpPr>
        <p:spPr bwMode="auto">
          <a:xfrm>
            <a:off x="492123" y="12920586"/>
            <a:ext cx="21501602" cy="748057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solidFill>
                  <a:srgbClr val="FF0000"/>
                </a:solidFill>
                <a:cs typeface="B Titr" panose="00000700000000000000" pitchFamily="2" charset="-78"/>
              </a:rPr>
              <a:t>Methods</a:t>
            </a:r>
            <a:r>
              <a:rPr lang="en-US" sz="6000" b="1" dirty="0">
                <a:solidFill>
                  <a:srgbClr val="FF0000"/>
                </a:solidFill>
                <a:cs typeface="B Titr" panose="00000700000000000000" pitchFamily="2" charset="-78"/>
              </a:rPr>
              <a:t>:</a:t>
            </a:r>
            <a:endParaRPr lang="en-US" sz="6000" b="1" dirty="0">
              <a:solidFill>
                <a:srgbClr val="FF0000"/>
              </a:solidFill>
              <a:cs typeface="B Titr" panose="00000700000000000000" pitchFamily="2" charset="-78"/>
            </a:endParaRPr>
          </a:p>
          <a:p>
            <a:pPr algn="just">
              <a:spcAft>
                <a:spcPts val="600"/>
              </a:spcAft>
            </a:pPr>
            <a:r>
              <a:rPr lang="en-US" sz="4800" dirty="0">
                <a:ea typeface="Times New Roman"/>
              </a:rPr>
              <a:t>This device was designed in accordance with the advantages and disadvantages of existing devices to wrist rehabilitation. First, the initial design of the device was designed in Catia software and then it was made according to the designed sizes of the laboratory sample. The main body of the device was made of iron. The device consisted of a vertical bar made of iron</a:t>
            </a:r>
            <a:r>
              <a:rPr lang="en-US" sz="4800" dirty="0">
                <a:ea typeface="Times New Roman"/>
              </a:rPr>
              <a:t>. The </a:t>
            </a:r>
            <a:r>
              <a:rPr lang="en-US" sz="4800" dirty="0">
                <a:ea typeface="Times New Roman"/>
              </a:rPr>
              <a:t>bar had a bend that could be placed on the hand. At the top of the bar was a horizontal iron plate. There were holes for connecting the springs on the horizontal plane. Adhesive rings were placed on the fingers to attach the tension and compression springs to them.</a:t>
            </a:r>
          </a:p>
        </p:txBody>
      </p:sp>
      <p:sp>
        <p:nvSpPr>
          <p:cNvPr id="14" name="AutoShape 4"/>
          <p:cNvSpPr>
            <a:spLocks noChangeArrowheads="1"/>
          </p:cNvSpPr>
          <p:nvPr/>
        </p:nvSpPr>
        <p:spPr bwMode="auto">
          <a:xfrm>
            <a:off x="540249" y="20699300"/>
            <a:ext cx="42292171" cy="332470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4000" dirty="0">
                <a:ea typeface="Times New Roman"/>
              </a:rPr>
              <a:t>References</a:t>
            </a:r>
            <a:r>
              <a:rPr lang="en-US" sz="4000" dirty="0">
                <a:ea typeface="Times New Roman"/>
              </a:rPr>
              <a:t>:</a:t>
            </a:r>
          </a:p>
          <a:p>
            <a:pPr>
              <a:defRPr/>
            </a:pPr>
            <a:r>
              <a:rPr lang="en-US" sz="3600" dirty="0">
                <a:ea typeface="Times New Roman"/>
              </a:rPr>
              <a:t> </a:t>
            </a:r>
            <a:r>
              <a:rPr lang="en-US" sz="3600" dirty="0" smtClean="0">
                <a:ea typeface="Times New Roman"/>
              </a:rPr>
              <a:t>- Erickson </a:t>
            </a:r>
            <a:r>
              <a:rPr lang="en-US" sz="3600" dirty="0">
                <a:ea typeface="Times New Roman"/>
              </a:rPr>
              <a:t>M., Lawrence M., Stegink Jansen C., Coker D., Amadio P., Cleary C. </a:t>
            </a:r>
            <a:r>
              <a:rPr lang="en-US" sz="3600" dirty="0">
                <a:ea typeface="Times New Roman"/>
              </a:rPr>
              <a:t>Carpal Tunnel Syndrome: A Summary of Clinical Practice Guideline Recommendations-Using the Evidence to Guide Physical Therapist Practice. J. </a:t>
            </a:r>
            <a:r>
              <a:rPr lang="en-US" sz="3600" dirty="0" err="1">
                <a:ea typeface="Times New Roman"/>
              </a:rPr>
              <a:t>Orthop</a:t>
            </a:r>
            <a:r>
              <a:rPr lang="en-US" sz="3600" dirty="0">
                <a:ea typeface="Times New Roman"/>
              </a:rPr>
              <a:t>. Sports Phys. </a:t>
            </a:r>
            <a:r>
              <a:rPr lang="en-US" sz="3600" dirty="0" err="1">
                <a:ea typeface="Times New Roman"/>
              </a:rPr>
              <a:t>Ther</a:t>
            </a:r>
            <a:r>
              <a:rPr lang="en-US" sz="3600" dirty="0">
                <a:ea typeface="Times New Roman"/>
              </a:rPr>
              <a:t>. 2019;49:359–360</a:t>
            </a:r>
            <a:r>
              <a:rPr lang="en-US" sz="3600" dirty="0">
                <a:ea typeface="Times New Roman"/>
              </a:rPr>
              <a:t>.</a:t>
            </a:r>
          </a:p>
          <a:p>
            <a:pPr>
              <a:defRPr/>
            </a:pPr>
            <a:r>
              <a:rPr lang="en-US" sz="3600" dirty="0" smtClean="0">
                <a:ea typeface="Times New Roman"/>
              </a:rPr>
              <a:t>- Moradi </a:t>
            </a:r>
            <a:r>
              <a:rPr lang="en-US" sz="3600" dirty="0">
                <a:ea typeface="Times New Roman"/>
              </a:rPr>
              <a:t>A., Sadr A., Ebrahimzadeh M.H., Hassankhani G.G., Mehrad-Majd H. </a:t>
            </a:r>
            <a:r>
              <a:rPr lang="en-US" sz="3600" dirty="0">
                <a:ea typeface="Times New Roman"/>
              </a:rPr>
              <a:t>Does diabetes mellitus change the carpal tunnel release outcomes? Evidence from a systematic review and meta-analysis. J. Hand </a:t>
            </a:r>
            <a:r>
              <a:rPr lang="en-US" sz="3600" dirty="0" err="1">
                <a:ea typeface="Times New Roman"/>
              </a:rPr>
              <a:t>Ther</a:t>
            </a:r>
            <a:r>
              <a:rPr lang="en-US" sz="3600" dirty="0">
                <a:ea typeface="Times New Roman"/>
              </a:rPr>
              <a:t>. 2020:1–7. </a:t>
            </a:r>
            <a:r>
              <a:rPr lang="en-US" sz="3600" dirty="0">
                <a:ea typeface="Times New Roman"/>
              </a:rPr>
              <a:t>3. </a:t>
            </a:r>
            <a:r>
              <a:rPr lang="en-US" sz="3600" dirty="0" smtClean="0">
                <a:ea typeface="Times New Roman"/>
              </a:rPr>
              <a:t>- Afshar </a:t>
            </a:r>
            <a:r>
              <a:rPr lang="en-US" sz="3600" dirty="0">
                <a:ea typeface="Times New Roman"/>
              </a:rPr>
              <a:t>A., Tabrizi A., Tajbakhsh M., Navaeifar N. </a:t>
            </a:r>
            <a:r>
              <a:rPr lang="en-US" sz="3600" dirty="0">
                <a:ea typeface="Times New Roman"/>
              </a:rPr>
              <a:t>Subjective Outcomes of Carpal Tunnel Release in Patients with Diabetes and Patients without Diabetes. J. Hand </a:t>
            </a:r>
            <a:r>
              <a:rPr lang="en-US" sz="3600" dirty="0" err="1">
                <a:ea typeface="Times New Roman"/>
              </a:rPr>
              <a:t>Microsurg</a:t>
            </a:r>
            <a:r>
              <a:rPr lang="en-US" sz="3600" dirty="0">
                <a:ea typeface="Times New Roman"/>
              </a:rPr>
              <a:t>. 2020;12:183–188. </a:t>
            </a:r>
            <a:endParaRPr lang="en-US" sz="3600" dirty="0">
              <a:ea typeface="Times New Roman"/>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2142</TotalTime>
  <Words>382</Words>
  <Application>Microsoft Office PowerPoint</Application>
  <PresentationFormat>Custom</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AVA</cp:lastModifiedBy>
  <cp:revision>168</cp:revision>
  <dcterms:created xsi:type="dcterms:W3CDTF">2018-04-09T07:28:08Z</dcterms:created>
  <dcterms:modified xsi:type="dcterms:W3CDTF">2022-02-26T21:13:17Z</dcterms:modified>
</cp:coreProperties>
</file>