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8" d="100"/>
          <a:sy n="18" d="100"/>
        </p:scale>
        <p:origin x="-972" y="-16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2/28/2022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ho.int/emergencies/diseases/novel-coronavirus-2019/advice-for-public"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828801" y="3764734"/>
            <a:ext cx="3399416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smtClean="0"/>
              <a:t>Title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endParaRPr lang="fa-IR" sz="6000" b="1" dirty="0" smtClean="0">
              <a:latin typeface="فهفق"/>
              <a:cs typeface="B Nazanin" panose="00000400000000000000" pitchFamily="2" charset="-78"/>
            </a:endParaRPr>
          </a:p>
          <a:p>
            <a:pPr algn="ctr"/>
            <a:r>
              <a:rPr lang="en-US" sz="4800" b="1" dirty="0" smtClean="0">
                <a:cs typeface="B Nazanin" panose="00000400000000000000" pitchFamily="2" charset="-78"/>
              </a:rPr>
              <a:t>Author , Author, Author</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523115" y="6321650"/>
            <a:ext cx="20261179" cy="565838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5400" dirty="0">
                <a:cs typeface="B Nazanin" panose="00000400000000000000" pitchFamily="2" charset="-78"/>
              </a:rPr>
              <a:t>Text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smtClean="0">
                <a:cs typeface="B Nazanin" panose="00000400000000000000" pitchFamily="2" charset="-78"/>
              </a:rPr>
              <a:t>Text</a:t>
            </a:r>
            <a:endParaRPr lang="en-US" sz="6000" b="1" dirty="0" smtClean="0">
              <a:cs typeface="B Titr" panose="00000700000000000000" pitchFamily="2" charset="-78"/>
            </a:endParaRPr>
          </a:p>
        </p:txBody>
      </p:sp>
      <p:sp>
        <p:nvSpPr>
          <p:cNvPr id="9" name="AutoShape 4"/>
          <p:cNvSpPr>
            <a:spLocks noChangeArrowheads="1"/>
          </p:cNvSpPr>
          <p:nvPr/>
        </p:nvSpPr>
        <p:spPr bwMode="auto">
          <a:xfrm>
            <a:off x="37776396" y="4801076"/>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a:t>
            </a:r>
            <a:r>
              <a:rPr lang="en-US" sz="5400" dirty="0" smtClean="0">
                <a:solidFill>
                  <a:schemeClr val="tx1"/>
                </a:solidFill>
                <a:cs typeface="B Nazanin" panose="00000400000000000000" pitchFamily="2" charset="-78"/>
              </a:rPr>
              <a:t>:</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6" y="13217797"/>
            <a:ext cx="20261179"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smtClean="0">
                <a:cs typeface="B Nazanin" panose="00000400000000000000" pitchFamily="2" charset="-78"/>
              </a:rPr>
              <a:t>Text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endParaRPr lang="fa-IR" sz="4800" dirty="0">
              <a:cs typeface="B Nazanin" panose="00000400000000000000" pitchFamily="2" charset="-78"/>
            </a:endParaRPr>
          </a:p>
        </p:txBody>
      </p:sp>
      <p:sp>
        <p:nvSpPr>
          <p:cNvPr id="12" name="AutoShape 4"/>
          <p:cNvSpPr>
            <a:spLocks noChangeArrowheads="1"/>
          </p:cNvSpPr>
          <p:nvPr/>
        </p:nvSpPr>
        <p:spPr bwMode="auto">
          <a:xfrm>
            <a:off x="492123" y="6125481"/>
            <a:ext cx="21501602"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smtClean="0">
                <a:cs typeface="B Nazanin" panose="00000400000000000000" pitchFamily="2" charset="-78"/>
              </a:rPr>
              <a:t>Text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endParaRPr lang="en-US" sz="4800" dirty="0" smtClean="0">
              <a:cs typeface="B Titr" panose="00000700000000000000" pitchFamily="2" charset="-78"/>
            </a:endParaRPr>
          </a:p>
          <a:p>
            <a:pPr algn="justLow">
              <a:defRPr/>
            </a:pPr>
            <a:endParaRPr lang="fa-IR" sz="4800" dirty="0">
              <a:cs typeface="B Nazanin" panose="00000400000000000000" pitchFamily="2" charset="-78"/>
            </a:endParaRPr>
          </a:p>
        </p:txBody>
      </p:sp>
      <p:sp>
        <p:nvSpPr>
          <p:cNvPr id="13" name="AutoShape 4"/>
          <p:cNvSpPr>
            <a:spLocks noChangeArrowheads="1"/>
          </p:cNvSpPr>
          <p:nvPr/>
        </p:nvSpPr>
        <p:spPr bwMode="auto">
          <a:xfrm>
            <a:off x="492125" y="13374423"/>
            <a:ext cx="21501602" cy="594610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cs typeface="B Nazanin" panose="00000400000000000000" pitchFamily="2" charset="-78"/>
              </a:rPr>
              <a:t>Text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smtClean="0">
                <a:cs typeface="B Nazanin" panose="00000400000000000000" pitchFamily="2" charset="-78"/>
              </a:rPr>
              <a:t>Text</a:t>
            </a:r>
            <a:endParaRPr lang="fa-IR" sz="4800" dirty="0">
              <a:cs typeface="B Nazanin" panose="00000400000000000000" pitchFamily="2" charset="-78"/>
            </a:endParaRPr>
          </a:p>
        </p:txBody>
      </p:sp>
      <p:sp>
        <p:nvSpPr>
          <p:cNvPr id="14" name="AutoShape 4"/>
          <p:cNvSpPr>
            <a:spLocks noChangeArrowheads="1"/>
          </p:cNvSpPr>
          <p:nvPr/>
        </p:nvSpPr>
        <p:spPr bwMode="auto">
          <a:xfrm>
            <a:off x="492123" y="20747426"/>
            <a:ext cx="42292171" cy="210990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a:t>
            </a:r>
          </a:p>
          <a:p>
            <a:pPr>
              <a:defRPr/>
            </a:pPr>
            <a:endParaRPr lang="en-US" sz="3600" b="1" dirty="0">
              <a:latin typeface="Arial" panose="020B0604020202020204" pitchFamily="34" charset="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184" y="0"/>
            <a:ext cx="43552969" cy="25656988"/>
          </a:xfrm>
          <a:prstGeom prst="rect">
            <a:avLst/>
          </a:prstGeom>
        </p:spPr>
      </p:pic>
      <p:sp>
        <p:nvSpPr>
          <p:cNvPr id="23" name="Text Box 1059"/>
          <p:cNvSpPr txBox="1">
            <a:spLocks noChangeArrowheads="1"/>
          </p:cNvSpPr>
          <p:nvPr/>
        </p:nvSpPr>
        <p:spPr bwMode="auto">
          <a:xfrm>
            <a:off x="1828801" y="3704194"/>
            <a:ext cx="3399416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en-US" sz="6000" b="1" dirty="0"/>
              <a:t>Optimism and anxiety of the Corona virus in the country's club athletics </a:t>
            </a:r>
            <a:r>
              <a:rPr lang="en-US" sz="6000" b="1" dirty="0" smtClean="0"/>
              <a:t>league</a:t>
            </a:r>
          </a:p>
          <a:p>
            <a:pPr algn="ctr"/>
            <a:r>
              <a:rPr lang="en-US" sz="4800" b="1" dirty="0"/>
              <a:t>Saber </a:t>
            </a:r>
            <a:r>
              <a:rPr lang="en-US" sz="4800" b="1" dirty="0" smtClean="0"/>
              <a:t>Mehri</a:t>
            </a:r>
            <a:r>
              <a:rPr lang="en-US" sz="4800" b="1" baseline="30000" dirty="0" smtClean="0"/>
              <a:t>1,2</a:t>
            </a:r>
            <a:r>
              <a:rPr lang="en-US" sz="4800" b="1" dirty="0" smtClean="0"/>
              <a:t>, </a:t>
            </a:r>
            <a:r>
              <a:rPr lang="en-US" sz="4800" b="1" dirty="0" err="1"/>
              <a:t>Sadegh</a:t>
            </a:r>
            <a:r>
              <a:rPr lang="en-US" sz="4800" b="1" dirty="0"/>
              <a:t> </a:t>
            </a:r>
            <a:r>
              <a:rPr lang="en-US" sz="4800" b="1" dirty="0" smtClean="0"/>
              <a:t>Ranjbar</a:t>
            </a:r>
            <a:r>
              <a:rPr lang="en-US" sz="4800" b="1" baseline="30000" dirty="0" smtClean="0"/>
              <a:t>1</a:t>
            </a:r>
            <a:r>
              <a:rPr lang="en-US" sz="4800" b="1" dirty="0" smtClean="0"/>
              <a:t>, </a:t>
            </a:r>
            <a:r>
              <a:rPr lang="en-US" sz="4800" dirty="0" err="1" smtClean="0"/>
              <a:t>Mahboubeh</a:t>
            </a:r>
            <a:r>
              <a:rPr lang="en-US" sz="4800" dirty="0" smtClean="0"/>
              <a:t> </a:t>
            </a:r>
            <a:r>
              <a:rPr lang="en-US" sz="4800" dirty="0" err="1" smtClean="0"/>
              <a:t>Ghayour</a:t>
            </a:r>
            <a:r>
              <a:rPr lang="en-US" sz="4800" dirty="0" smtClean="0"/>
              <a:t> Najafabadi</a:t>
            </a:r>
            <a:r>
              <a:rPr lang="en-US" sz="4800" baseline="30000" dirty="0" smtClean="0"/>
              <a:t>3</a:t>
            </a:r>
            <a:endParaRPr lang="en-US" sz="4800" b="1" dirty="0" smtClean="0"/>
          </a:p>
          <a:p>
            <a:pPr marL="914400" indent="-914400" algn="ctr">
              <a:buAutoNum type="arabicPeriod"/>
            </a:pPr>
            <a:r>
              <a:rPr lang="en-US" sz="4800" b="1" dirty="0" smtClean="0"/>
              <a:t>PhD candidate in Sport Psychology, University of Tehran, Iran</a:t>
            </a:r>
          </a:p>
          <a:p>
            <a:pPr marL="914400" indent="-914400" algn="ctr">
              <a:buAutoNum type="arabicPeriod"/>
            </a:pPr>
            <a:r>
              <a:rPr lang="en-US" sz="4800" b="1" dirty="0" smtClean="0"/>
              <a:t> Scholarship </a:t>
            </a:r>
            <a:r>
              <a:rPr lang="en-US" sz="4800" b="1" dirty="0"/>
              <a:t>of Faculty Member of Sport Sciences </a:t>
            </a:r>
            <a:r>
              <a:rPr lang="en-US" sz="4800" b="1"/>
              <a:t>Research </a:t>
            </a:r>
            <a:r>
              <a:rPr lang="en-US" sz="4800" b="1" smtClean="0"/>
              <a:t>Institute</a:t>
            </a:r>
          </a:p>
          <a:p>
            <a:pPr marL="914400" indent="-914400" algn="ctr">
              <a:buAutoNum type="arabicPeriod"/>
            </a:pPr>
            <a:r>
              <a:rPr lang="en-US" sz="4800" b="1" smtClean="0"/>
              <a:t> </a:t>
            </a:r>
            <a:r>
              <a:rPr lang="en-US" sz="4800" b="1" dirty="0"/>
              <a:t>Assistant Professor, University of Tehran, Tehran, </a:t>
            </a:r>
            <a:r>
              <a:rPr lang="en-US" sz="4800" b="1" dirty="0" smtClean="0"/>
              <a:t>Iran</a:t>
            </a:r>
          </a:p>
        </p:txBody>
      </p:sp>
      <p:sp>
        <p:nvSpPr>
          <p:cNvPr id="24" name="AutoShape 4"/>
          <p:cNvSpPr>
            <a:spLocks noChangeArrowheads="1"/>
          </p:cNvSpPr>
          <p:nvPr/>
        </p:nvSpPr>
        <p:spPr bwMode="auto">
          <a:xfrm>
            <a:off x="23159607" y="8302842"/>
            <a:ext cx="20261179" cy="383619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 </a:t>
            </a:r>
            <a:r>
              <a:rPr lang="en-US" sz="4800" dirty="0" smtClean="0"/>
              <a:t>The </a:t>
            </a:r>
            <a:r>
              <a:rPr lang="en-US" sz="4800" dirty="0"/>
              <a:t>results of data analysis using Pearson correlation coefficient and at a significant level (p &lt;0.0001) showed that there is a significant negative relationship between optimism and corona anxiety in athletes participating in the track and field league of the country's clubs</a:t>
            </a:r>
            <a:r>
              <a:rPr lang="fa-IR" sz="6000" dirty="0" smtClean="0"/>
              <a:t>.</a:t>
            </a:r>
            <a:endParaRPr lang="en-US" sz="6000" b="1" dirty="0" smtClean="0">
              <a:cs typeface="B Titr" panose="00000700000000000000" pitchFamily="2" charset="-78"/>
            </a:endParaRPr>
          </a:p>
        </p:txBody>
      </p:sp>
      <p:sp>
        <p:nvSpPr>
          <p:cNvPr id="25" name="AutoShape 4"/>
          <p:cNvSpPr>
            <a:spLocks noChangeArrowheads="1"/>
          </p:cNvSpPr>
          <p:nvPr/>
        </p:nvSpPr>
        <p:spPr bwMode="auto">
          <a:xfrm>
            <a:off x="35975365" y="4953476"/>
            <a:ext cx="748795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 1366-SSRC-13TH </a:t>
            </a:r>
            <a:endParaRPr lang="fa-IR" sz="8800" dirty="0">
              <a:solidFill>
                <a:schemeClr val="tx1"/>
              </a:solidFill>
              <a:cs typeface="B Nazanin" panose="00000400000000000000" pitchFamily="2" charset="-78"/>
            </a:endParaRPr>
          </a:p>
        </p:txBody>
      </p:sp>
      <p:sp>
        <p:nvSpPr>
          <p:cNvPr id="26" name="AutoShape 4"/>
          <p:cNvSpPr>
            <a:spLocks noChangeArrowheads="1"/>
          </p:cNvSpPr>
          <p:nvPr/>
        </p:nvSpPr>
        <p:spPr bwMode="auto">
          <a:xfrm>
            <a:off x="23049744" y="12474235"/>
            <a:ext cx="20261179" cy="933473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 </a:t>
            </a:r>
            <a:r>
              <a:rPr lang="en-US" sz="5000" dirty="0" smtClean="0"/>
              <a:t>Therefore</a:t>
            </a:r>
            <a:r>
              <a:rPr lang="en-US" sz="5000" dirty="0"/>
              <a:t>, it seems that training optimism and skills related to positive psychology in athletes can affect negative structures such as anxiety. Explaining this finding, it can be said that directional optimism predicts better emotional performance, social performance and quality of life. Optimistic people perceive conditions such as Crohn's disease under their control through internal and positive attribution styles, and are less likely to let pessimistic thoughts, which are a major cause of anxiety, into their minds. By using more adaptive methods of dealing with problems and hoping to get out of the crisis, these people reduce the stresses associated with Crohn's disease and, as a result, experience less anxiety</a:t>
            </a:r>
            <a:r>
              <a:rPr lang="fa-IR" sz="4400" dirty="0" smtClean="0"/>
              <a:t>.</a:t>
            </a:r>
            <a:endParaRPr lang="en-US" sz="4400" dirty="0"/>
          </a:p>
        </p:txBody>
      </p:sp>
      <p:sp>
        <p:nvSpPr>
          <p:cNvPr id="27" name="AutoShape 4"/>
          <p:cNvSpPr>
            <a:spLocks noChangeArrowheads="1"/>
          </p:cNvSpPr>
          <p:nvPr/>
        </p:nvSpPr>
        <p:spPr bwMode="auto">
          <a:xfrm>
            <a:off x="-26894" y="8375613"/>
            <a:ext cx="22861485" cy="959048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4800" b="1" dirty="0" smtClean="0">
                <a:cs typeface="B Titr" panose="00000700000000000000" pitchFamily="2" charset="-78"/>
              </a:rPr>
              <a:t>Introduction: </a:t>
            </a:r>
            <a:r>
              <a:rPr lang="en-US" sz="4800" dirty="0"/>
              <a:t>The COVID-19 pandemic is a massive global health crisis </a:t>
            </a:r>
            <a:r>
              <a:rPr lang="en-US" sz="4800" dirty="0" smtClean="0"/>
              <a:t>and </a:t>
            </a:r>
            <a:r>
              <a:rPr lang="en-US" sz="4800" dirty="0"/>
              <a:t>rapidly spreading pandemic </a:t>
            </a:r>
            <a:r>
              <a:rPr lang="en-US" sz="4800" dirty="0" smtClean="0"/>
              <a:t>of </a:t>
            </a:r>
            <a:r>
              <a:rPr lang="en-US" sz="4800" dirty="0"/>
              <a:t>recent times. As compared to the earlier pandemics the world has witnessed, the current COVID-19 pandemic is now on the top of the list in terms of worldwide coverage. This is the first time the whole world is affected simultaneously and struck strongly in a very short span of </a:t>
            </a:r>
            <a:r>
              <a:rPr lang="en-US" sz="4800" smtClean="0"/>
              <a:t>time. Exercise </a:t>
            </a:r>
            <a:r>
              <a:rPr lang="en-US" sz="4800" dirty="0"/>
              <a:t>is one of the areas most affected by the epidemic, and despite the necessary guidelines and controls, it still bothers athletes with the virus. . On the advice of health officials, several national and international sports, including the 2020 Olympics, were postponed or canceled to prevent the spread of the virus. These cancellations and extensive instructions for social distancing have a negative effect on athletes who are unable to continue regular training. The aim of this study was to investigate the relationship between optimism and coronary anxiety in the athletics league of the country's clubs.</a:t>
            </a:r>
            <a:endParaRPr lang="fa-IR" sz="4800" dirty="0" smtClean="0"/>
          </a:p>
        </p:txBody>
      </p:sp>
      <p:sp>
        <p:nvSpPr>
          <p:cNvPr id="29" name="AutoShape 4"/>
          <p:cNvSpPr>
            <a:spLocks noChangeArrowheads="1"/>
          </p:cNvSpPr>
          <p:nvPr/>
        </p:nvSpPr>
        <p:spPr bwMode="auto">
          <a:xfrm>
            <a:off x="686277" y="22848369"/>
            <a:ext cx="42292171" cy="441162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 </a:t>
            </a:r>
            <a:r>
              <a:rPr lang="en-US" sz="3600" dirty="0"/>
              <a:t>Chen, P., Mao, L., </a:t>
            </a:r>
            <a:r>
              <a:rPr lang="en-US" sz="3600" dirty="0" err="1"/>
              <a:t>Nassis</a:t>
            </a:r>
            <a:r>
              <a:rPr lang="en-US" sz="3600" dirty="0"/>
              <a:t>, G. P., Harmer, P., Ainsworth, B. E., and Li, F. (2020). Coronavirus disease (COVID-19): The need to maintain regular physical activity while taking precautions. </a:t>
            </a:r>
            <a:r>
              <a:rPr lang="en-US" sz="3600" i="1" dirty="0"/>
              <a:t>J. Sport Health Sci.</a:t>
            </a:r>
            <a:r>
              <a:rPr lang="en-US" sz="3600" dirty="0"/>
              <a:t> 2020:103. </a:t>
            </a:r>
            <a:r>
              <a:rPr lang="en-US" sz="3600" dirty="0" err="1"/>
              <a:t>doi</a:t>
            </a:r>
            <a:r>
              <a:rPr lang="en-US" sz="3600" dirty="0"/>
              <a:t>: </a:t>
            </a:r>
            <a:r>
              <a:rPr lang="en-US" sz="3600" dirty="0" smtClean="0"/>
              <a:t>10.1016/j.jshs.2020.02.001.</a:t>
            </a:r>
          </a:p>
          <a:p>
            <a:pPr>
              <a:defRPr/>
            </a:pPr>
            <a:r>
              <a:rPr lang="en-US" sz="3600" dirty="0"/>
              <a:t>World Health Organization [WHO] (2020). </a:t>
            </a:r>
            <a:r>
              <a:rPr lang="en-US" sz="3600" i="1" dirty="0"/>
              <a:t>Novel coronavirus (2019-nCoV) advice for the public.</a:t>
            </a:r>
            <a:r>
              <a:rPr lang="en-US" sz="3600" dirty="0"/>
              <a:t> Available online at: </a:t>
            </a:r>
            <a:r>
              <a:rPr lang="en-US" sz="3600" dirty="0">
                <a:hlinkClick r:id="rId3"/>
              </a:rPr>
              <a:t>https://www.who.int/emergencies/diseases/novel-coronavirus-2019/advice-for-public</a:t>
            </a:r>
            <a:r>
              <a:rPr lang="en-US" sz="3600" dirty="0"/>
              <a:t>, (accessed Jan, 30 2020).</a:t>
            </a:r>
            <a:endParaRPr lang="en-US" sz="3600" dirty="0" smtClean="0"/>
          </a:p>
          <a:p>
            <a:pPr>
              <a:defRPr/>
            </a:pPr>
            <a:endParaRPr lang="en-US" sz="3600" b="1" dirty="0" smtClean="0">
              <a:latin typeface="Arial" panose="020B0604020202020204" pitchFamily="34" charset="0"/>
              <a:cs typeface="Arial" panose="020B0604020202020204" pitchFamily="34" charset="0"/>
            </a:endParaRPr>
          </a:p>
          <a:p>
            <a:pPr>
              <a:defRPr/>
            </a:pPr>
            <a:endParaRPr lang="en-US" sz="3600" b="1" dirty="0">
              <a:latin typeface="Arial" panose="020B0604020202020204" pitchFamily="34" charset="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sp>
        <p:nvSpPr>
          <p:cNvPr id="33" name="Rectangle 4"/>
          <p:cNvSpPr>
            <a:spLocks noChangeArrowheads="1"/>
          </p:cNvSpPr>
          <p:nvPr/>
        </p:nvSpPr>
        <p:spPr bwMode="auto">
          <a:xfrm>
            <a:off x="17305338" y="13203238"/>
            <a:ext cx="435260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cs typeface="Arial" charset="0"/>
              </a:rPr>
              <a:t/>
            </a:r>
            <a:br>
              <a:rPr kumimoji="0" lang="en-US" altLang="en-US" sz="1800" b="0" i="0" u="none" strike="noStrike" cap="none" normalizeH="0" baseline="0" smtClean="0">
                <a:ln>
                  <a:noFill/>
                </a:ln>
                <a:solidFill>
                  <a:schemeClr val="tx1"/>
                </a:solidFill>
                <a:effectLst/>
                <a:latin typeface="Arial" charset="0"/>
                <a:cs typeface="Arial" charset="0"/>
              </a:rPr>
            </a:b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 name="AutoShape 4"/>
          <p:cNvSpPr>
            <a:spLocks noChangeArrowheads="1"/>
          </p:cNvSpPr>
          <p:nvPr/>
        </p:nvSpPr>
        <p:spPr bwMode="auto">
          <a:xfrm>
            <a:off x="223184" y="18266334"/>
            <a:ext cx="22342468" cy="441162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Methods: </a:t>
            </a:r>
            <a:r>
              <a:rPr lang="en-US" sz="4800" dirty="0" smtClean="0"/>
              <a:t>This </a:t>
            </a:r>
            <a:r>
              <a:rPr lang="en-US" sz="4800" dirty="0"/>
              <a:t>research was descriptive and correlational. The statistical population consisted of 400 athletes participating in the country's club athletics league (1400-1399), that according to Morgan's table, 198 people were selected as a sample. Demographic questionnaire, Corona anxiety questionnaire and optimism questionnaire were used to collect data</a:t>
            </a:r>
            <a:r>
              <a:rPr lang="fa-IR" sz="4800" dirty="0" smtClean="0"/>
              <a:t>.</a:t>
            </a:r>
            <a:endParaRPr lang="en-US" sz="4800" dirty="0"/>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2414</TotalTime>
  <Words>934</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Mr-Mehri</cp:lastModifiedBy>
  <cp:revision>172</cp:revision>
  <dcterms:created xsi:type="dcterms:W3CDTF">2018-04-09T07:28:08Z</dcterms:created>
  <dcterms:modified xsi:type="dcterms:W3CDTF">2022-02-28T16:40:29Z</dcterms:modified>
</cp:coreProperties>
</file>