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74" r:id="rId4"/>
    <p:sldId id="265" r:id="rId5"/>
    <p:sldId id="267" r:id="rId6"/>
    <p:sldId id="275" r:id="rId7"/>
    <p:sldId id="269" r:id="rId8"/>
    <p:sldId id="277" r:id="rId9"/>
    <p:sldId id="272" r:id="rId10"/>
    <p:sldId id="270"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0EEB60-EED4-468F-8426-8CDD907F817F}" type="datetimeFigureOut">
              <a:rPr lang="en-US" smtClean="0"/>
              <a:t>3/1/2022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C1F9F0-FF1D-4D6D-88B3-A558D6135C78}" type="slidenum">
              <a:rPr lang="en-US" smtClean="0"/>
              <a:t>‹#›</a:t>
            </a:fld>
            <a:endParaRPr lang="en-US"/>
          </a:p>
        </p:txBody>
      </p:sp>
    </p:spTree>
    <p:extLst>
      <p:ext uri="{BB962C8B-B14F-4D97-AF65-F5344CB8AC3E}">
        <p14:creationId xmlns:p14="http://schemas.microsoft.com/office/powerpoint/2010/main" val="2689700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C1F9F0-FF1D-4D6D-88B3-A558D6135C78}" type="slidenum">
              <a:rPr lang="en-US" smtClean="0"/>
              <a:t>2</a:t>
            </a:fld>
            <a:endParaRPr lang="en-US"/>
          </a:p>
        </p:txBody>
      </p:sp>
    </p:spTree>
    <p:extLst>
      <p:ext uri="{BB962C8B-B14F-4D97-AF65-F5344CB8AC3E}">
        <p14:creationId xmlns:p14="http://schemas.microsoft.com/office/powerpoint/2010/main" val="174289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(Research Method, Population and Sample, Sampling methods, tools, data analysis methods)</a:t>
            </a:r>
            <a:endParaRPr lang="en-US" dirty="0"/>
          </a:p>
        </p:txBody>
      </p:sp>
      <p:sp>
        <p:nvSpPr>
          <p:cNvPr id="4" name="Slide Number Placeholder 3"/>
          <p:cNvSpPr>
            <a:spLocks noGrp="1"/>
          </p:cNvSpPr>
          <p:nvPr>
            <p:ph type="sldNum" sz="quarter" idx="10"/>
          </p:nvPr>
        </p:nvSpPr>
        <p:spPr/>
        <p:txBody>
          <a:bodyPr/>
          <a:lstStyle/>
          <a:p>
            <a:fld id="{CEC1F9F0-FF1D-4D6D-88B3-A558D6135C78}" type="slidenum">
              <a:rPr lang="en-US" smtClean="0"/>
              <a:t>4</a:t>
            </a:fld>
            <a:endParaRPr lang="en-US"/>
          </a:p>
        </p:txBody>
      </p:sp>
    </p:spTree>
    <p:extLst>
      <p:ext uri="{BB962C8B-B14F-4D97-AF65-F5344CB8AC3E}">
        <p14:creationId xmlns:p14="http://schemas.microsoft.com/office/powerpoint/2010/main" val="1642284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F1B3A8-5817-4608-A646-E255794C601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372018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1B3A8-5817-4608-A646-E255794C601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2568631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1B3A8-5817-4608-A646-E255794C601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337170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F1B3A8-5817-4608-A646-E255794C601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188345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F1B3A8-5817-4608-A646-E255794C6019}"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375282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438400"/>
            <a:ext cx="40386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F1B3A8-5817-4608-A646-E255794C6019}"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24420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90799"/>
            <a:ext cx="4040188" cy="3535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90799"/>
            <a:ext cx="4041775" cy="3535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F1B3A8-5817-4608-A646-E255794C6019}" type="datetimeFigureOut">
              <a:rPr lang="en-US" smtClean="0"/>
              <a:t>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151930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F1B3A8-5817-4608-A646-E255794C6019}" type="datetimeFigureOut">
              <a:rPr lang="en-US" smtClean="0"/>
              <a:t>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302394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1B3A8-5817-4608-A646-E255794C6019}" type="datetimeFigureOut">
              <a:rPr lang="en-US" smtClean="0"/>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125096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F1B3A8-5817-4608-A646-E255794C6019}"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139381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60176" y="548719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1363428"/>
            <a:ext cx="5486400" cy="4117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p:cNvSpPr>
            <a:spLocks noGrp="1"/>
          </p:cNvSpPr>
          <p:nvPr>
            <p:ph type="dt" sz="half" idx="10"/>
          </p:nvPr>
        </p:nvSpPr>
        <p:spPr/>
        <p:txBody>
          <a:bodyPr/>
          <a:lstStyle/>
          <a:p>
            <a:fld id="{32F1B3A8-5817-4608-A646-E255794C6019}" type="datetimeFigureOut">
              <a:rPr lang="en-US" smtClean="0"/>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003C96-CE76-4484-877F-E681DC875936}" type="slidenum">
              <a:rPr lang="en-US" smtClean="0"/>
              <a:t>‹#›</a:t>
            </a:fld>
            <a:endParaRPr lang="en-US"/>
          </a:p>
        </p:txBody>
      </p:sp>
    </p:spTree>
    <p:extLst>
      <p:ext uri="{BB962C8B-B14F-4D97-AF65-F5344CB8AC3E}">
        <p14:creationId xmlns:p14="http://schemas.microsoft.com/office/powerpoint/2010/main" val="184293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47799"/>
            <a:ext cx="8229600" cy="7993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2362200"/>
            <a:ext cx="8229600" cy="3763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1B3A8-5817-4608-A646-E255794C6019}" type="datetimeFigureOut">
              <a:rPr lang="en-US" smtClean="0"/>
              <a:t>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03C96-CE76-4484-877F-E681DC875936}" type="slidenum">
              <a:rPr lang="en-US" smtClean="0"/>
              <a:t>‹#›</a:t>
            </a:fld>
            <a:endParaRPr lang="en-US"/>
          </a:p>
        </p:txBody>
      </p:sp>
      <p:pic>
        <p:nvPicPr>
          <p:cNvPr id="8" name="Picture 7"/>
          <p:cNvPicPr>
            <a:picLocks noChangeAspect="1"/>
          </p:cNvPicPr>
          <p:nvPr userDrawn="1"/>
        </p:nvPicPr>
        <p:blipFill>
          <a:blip r:embed="rId13"/>
          <a:stretch>
            <a:fillRect/>
          </a:stretch>
        </p:blipFill>
        <p:spPr>
          <a:xfrm>
            <a:off x="0" y="0"/>
            <a:ext cx="9144000" cy="1333500"/>
          </a:xfrm>
          <a:prstGeom prst="rect">
            <a:avLst/>
          </a:prstGeom>
        </p:spPr>
      </p:pic>
    </p:spTree>
    <p:extLst>
      <p:ext uri="{BB962C8B-B14F-4D97-AF65-F5344CB8AC3E}">
        <p14:creationId xmlns:p14="http://schemas.microsoft.com/office/powerpoint/2010/main" val="744967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em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2" name="Title 1"/>
          <p:cNvSpPr>
            <a:spLocks noGrp="1"/>
          </p:cNvSpPr>
          <p:nvPr>
            <p:ph type="ctrTitle"/>
          </p:nvPr>
        </p:nvSpPr>
        <p:spPr>
          <a:xfrm>
            <a:off x="685800" y="2209800"/>
            <a:ext cx="7772400" cy="1470025"/>
          </a:xfrm>
        </p:spPr>
        <p:txBody>
          <a:bodyPr>
            <a:noAutofit/>
          </a:bodyPr>
          <a:lstStyle/>
          <a:p>
            <a:r>
              <a:rPr lang="en-US" sz="2400" dirty="0" err="1">
                <a:solidFill>
                  <a:schemeClr val="accent1"/>
                </a:solidFill>
                <a:latin typeface="Times New Roman" panose="02020603050405020304" pitchFamily="18" charset="0"/>
                <a:cs typeface="Times New Roman" panose="02020603050405020304" pitchFamily="18" charset="0"/>
              </a:rPr>
              <a:t>MyomiR-OsteomiR</a:t>
            </a:r>
            <a:r>
              <a:rPr lang="en-US" sz="2400" dirty="0">
                <a:solidFill>
                  <a:schemeClr val="accent1"/>
                </a:solidFill>
                <a:latin typeface="Times New Roman" panose="02020603050405020304" pitchFamily="18" charset="0"/>
                <a:cs typeface="Times New Roman" panose="02020603050405020304" pitchFamily="18" charset="0"/>
              </a:rPr>
              <a:t> Crosstalk Induced by Different Modes and Intensities of Exercise Training and its Role in Controlling Osteogenic Differentiation in Old Male Wistar Rats</a:t>
            </a:r>
            <a:br>
              <a:rPr lang="en-US" sz="2400" dirty="0">
                <a:solidFill>
                  <a:schemeClr val="accent1"/>
                </a:solidFill>
                <a:latin typeface="Times New Roman" panose="02020603050405020304" pitchFamily="18" charset="0"/>
                <a:cs typeface="Times New Roman" panose="02020603050405020304" pitchFamily="18" charset="0"/>
              </a:rPr>
            </a:br>
            <a:r>
              <a:rPr lang="en-US" sz="2000" dirty="0" err="1">
                <a:latin typeface="Times New Roman" panose="02020603050405020304" pitchFamily="18" charset="0"/>
                <a:cs typeface="Times New Roman" panose="02020603050405020304" pitchFamily="18" charset="0"/>
              </a:rPr>
              <a:t>Zohreh</a:t>
            </a:r>
            <a:r>
              <a:rPr lang="en-US" sz="2000" dirty="0">
                <a:latin typeface="Times New Roman" panose="02020603050405020304" pitchFamily="18" charset="0"/>
                <a:cs typeface="Times New Roman" panose="02020603050405020304" pitchFamily="18" charset="0"/>
              </a:rPr>
              <a:t> Shanazari</a:t>
            </a:r>
            <a:r>
              <a:rPr lang="en-US" sz="2000" baseline="30000" dirty="0">
                <a:latin typeface="Times New Roman" panose="02020603050405020304" pitchFamily="18" charset="0"/>
                <a:cs typeface="Times New Roman" panose="02020603050405020304" pitchFamily="18" charset="0"/>
              </a:rPr>
              <a:t>1</a:t>
            </a:r>
            <a:r>
              <a:rPr lang="en-US" sz="2000" b="1" dirty="0">
                <a:latin typeface="Times New Roman" panose="02020603050405020304" pitchFamily="18" charset="0"/>
                <a:cs typeface="Times New Roman" panose="02020603050405020304" pitchFamily="18" charset="0"/>
              </a:rPr>
              <a:t>, Zahra </a:t>
            </a:r>
            <a:r>
              <a:rPr lang="en-US" sz="2000" b="1" dirty="0" err="1">
                <a:latin typeface="Times New Roman" panose="02020603050405020304" pitchFamily="18" charset="0"/>
                <a:cs typeface="Times New Roman" panose="02020603050405020304" pitchFamily="18" charset="0"/>
              </a:rPr>
              <a:t>Hemati</a:t>
            </a:r>
            <a:r>
              <a:rPr lang="en-US" sz="2000" b="1" dirty="0">
                <a:latin typeface="Times New Roman" panose="02020603050405020304" pitchFamily="18" charset="0"/>
                <a:cs typeface="Times New Roman" panose="02020603050405020304" pitchFamily="18" charset="0"/>
              </a:rPr>
              <a:t> Farsani</a:t>
            </a:r>
            <a:r>
              <a:rPr lang="en-US" sz="2000" b="1" baseline="30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Mohammad Faramarzi</a:t>
            </a:r>
            <a:r>
              <a:rPr lang="en-US" sz="2000" baseline="30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Ebrahim Banitalebi1</a:t>
            </a:r>
            <a:endParaRPr lang="en-US" sz="2400"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type="subTitle" idx="1"/>
          </p:nvPr>
        </p:nvSpPr>
        <p:spPr>
          <a:xfrm>
            <a:off x="838200" y="4381500"/>
            <a:ext cx="5479143" cy="1752600"/>
          </a:xfrm>
        </p:spPr>
        <p:txBody>
          <a:bodyPr>
            <a:normAutofit fontScale="47500" lnSpcReduction="20000"/>
          </a:bodyPr>
          <a:lstStyle/>
          <a:p>
            <a:pPr marL="0" indent="0" algn="l">
              <a:buNone/>
            </a:pPr>
            <a:endParaRPr lang="en-US" dirty="0">
              <a:latin typeface="Times New Roman" panose="02020603050405020304" pitchFamily="18" charset="0"/>
              <a:cs typeface="Times New Roman" panose="02020603050405020304" pitchFamily="18" charset="0"/>
            </a:endParaRPr>
          </a:p>
          <a:p>
            <a:pPr algn="l"/>
            <a:r>
              <a:rPr lang="en-US"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Department of Sport Sciences, </a:t>
            </a:r>
            <a:r>
              <a:rPr lang="en-US" dirty="0" err="1">
                <a:latin typeface="Times New Roman" panose="02020603050405020304" pitchFamily="18" charset="0"/>
                <a:cs typeface="Times New Roman" panose="02020603050405020304" pitchFamily="18" charset="0"/>
              </a:rPr>
              <a:t>Shahrekord</a:t>
            </a:r>
            <a:r>
              <a:rPr lang="en-US" dirty="0">
                <a:latin typeface="Times New Roman" panose="02020603050405020304" pitchFamily="18" charset="0"/>
                <a:cs typeface="Times New Roman" panose="02020603050405020304" pitchFamily="18" charset="0"/>
              </a:rPr>
              <a:t> University, </a:t>
            </a:r>
            <a:r>
              <a:rPr lang="en-US" dirty="0" err="1">
                <a:latin typeface="Times New Roman" panose="02020603050405020304" pitchFamily="18" charset="0"/>
                <a:cs typeface="Times New Roman" panose="02020603050405020304" pitchFamily="18" charset="0"/>
              </a:rPr>
              <a:t>Shahrekord</a:t>
            </a:r>
            <a:r>
              <a:rPr lang="en-US" dirty="0">
                <a:latin typeface="Times New Roman" panose="02020603050405020304" pitchFamily="18" charset="0"/>
                <a:cs typeface="Times New Roman" panose="02020603050405020304" pitchFamily="18" charset="0"/>
              </a:rPr>
              <a:t>, Iran</a:t>
            </a:r>
          </a:p>
          <a:p>
            <a:pPr algn="l"/>
            <a:r>
              <a:rPr lang="en-US" dirty="0">
                <a:latin typeface="Times New Roman" panose="02020603050405020304" pitchFamily="18" charset="0"/>
                <a:cs typeface="Times New Roman" panose="02020603050405020304" pitchFamily="18" charset="0"/>
              </a:rPr>
              <a:t> 2Department of Sport Sciences, </a:t>
            </a:r>
            <a:r>
              <a:rPr lang="en-US" dirty="0" err="1">
                <a:latin typeface="Times New Roman" panose="02020603050405020304" pitchFamily="18" charset="0"/>
                <a:cs typeface="Times New Roman" panose="02020603050405020304" pitchFamily="18" charset="0"/>
              </a:rPr>
              <a:t>Ardakan</a:t>
            </a:r>
            <a:r>
              <a:rPr lang="en-US" dirty="0">
                <a:latin typeface="Times New Roman" panose="02020603050405020304" pitchFamily="18" charset="0"/>
                <a:cs typeface="Times New Roman" panose="02020603050405020304" pitchFamily="18" charset="0"/>
              </a:rPr>
              <a:t> University, </a:t>
            </a:r>
            <a:r>
              <a:rPr lang="en-US" dirty="0" err="1">
                <a:latin typeface="Times New Roman" panose="02020603050405020304" pitchFamily="18" charset="0"/>
                <a:cs typeface="Times New Roman" panose="02020603050405020304" pitchFamily="18" charset="0"/>
              </a:rPr>
              <a:t>Ardakan</a:t>
            </a:r>
            <a:r>
              <a:rPr lang="en-US" dirty="0">
                <a:latin typeface="Times New Roman" panose="02020603050405020304" pitchFamily="18" charset="0"/>
                <a:cs typeface="Times New Roman" panose="02020603050405020304" pitchFamily="18" charset="0"/>
              </a:rPr>
              <a:t>, Iran </a:t>
            </a:r>
          </a:p>
          <a:p>
            <a:pPr algn="l"/>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Department of Exercise Physiology, University of Isfahan, Isfahan, Iran</a:t>
            </a:r>
          </a:p>
          <a:p>
            <a:pPr marL="0" indent="0" algn="l">
              <a:buNone/>
            </a:pP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5308E0F-C7A6-4BDA-A984-44F82284E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4039724"/>
            <a:ext cx="1905000" cy="2313213"/>
          </a:xfrm>
          <a:prstGeom prst="rect">
            <a:avLst/>
          </a:prstGeom>
        </p:spPr>
      </p:pic>
      <p:pic>
        <p:nvPicPr>
          <p:cNvPr id="10" name="Audio 9">
            <a:hlinkClick r:id="" action="ppaction://media"/>
            <a:extLst>
              <a:ext uri="{FF2B5EF4-FFF2-40B4-BE49-F238E27FC236}">
                <a16:creationId xmlns:a16="http://schemas.microsoft.com/office/drawing/2014/main" id="{551E39AF-D58E-4830-940C-0D6AA90303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539384"/>
      </p:ext>
    </p:extLst>
  </p:cSld>
  <p:clrMapOvr>
    <a:masterClrMapping/>
  </p:clrMapOvr>
  <mc:AlternateContent xmlns:mc="http://schemas.openxmlformats.org/markup-compatibility/2006">
    <mc:Choice xmlns:p14="http://schemas.microsoft.com/office/powerpoint/2010/main" Requires="p14">
      <p:transition spd="slow" p14:dur="2000" advTm="36210"/>
    </mc:Choice>
    <mc:Fallback>
      <p:transition spd="slow" advTm="3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629400"/>
          </a:xfrm>
          <a:prstGeom prst="rect">
            <a:avLst/>
          </a:prstGeom>
        </p:spPr>
      </p:pic>
      <p:sp>
        <p:nvSpPr>
          <p:cNvPr id="3" name="Title 2"/>
          <p:cNvSpPr>
            <a:spLocks noGrp="1"/>
          </p:cNvSpPr>
          <p:nvPr>
            <p:ph type="title"/>
          </p:nvPr>
        </p:nvSpPr>
        <p:spPr/>
        <p:txBody>
          <a:bodyPr>
            <a:normAutofit/>
          </a:bodyPr>
          <a:lstStyle/>
          <a:p>
            <a:pPr algn="l"/>
            <a:r>
              <a:rPr lang="en-US" sz="3200" dirty="0">
                <a:solidFill>
                  <a:schemeClr val="accent1"/>
                </a:solidFill>
                <a:latin typeface="Times New Roman" panose="02020603050405020304" pitchFamily="18" charset="0"/>
                <a:cs typeface="Times New Roman" panose="02020603050405020304" pitchFamily="18" charset="0"/>
              </a:rPr>
              <a:t>Applications and Executive Suggestions</a:t>
            </a:r>
          </a:p>
        </p:txBody>
      </p:sp>
      <p:sp>
        <p:nvSpPr>
          <p:cNvPr id="2" name="Content Placeholder 1"/>
          <p:cNvSpPr>
            <a:spLocks noGrp="1"/>
          </p:cNvSpPr>
          <p:nvPr>
            <p:ph idx="1"/>
          </p:nvPr>
        </p:nvSpPr>
        <p:spPr/>
        <p:txBody>
          <a:bodyPr/>
          <a:lstStyle/>
          <a:p>
            <a:pPr algn="just"/>
            <a:r>
              <a:rPr lang="en-US" dirty="0">
                <a:latin typeface="Times New Roman" panose="02020603050405020304" pitchFamily="18" charset="0"/>
                <a:cs typeface="Times New Roman" panose="02020603050405020304" pitchFamily="18" charset="0"/>
              </a:rPr>
              <a:t>It is recommended to increase the duration of training in the elderly and  </a:t>
            </a:r>
            <a:r>
              <a:rPr lang="en-US" dirty="0" err="1">
                <a:latin typeface="Times New Roman" panose="02020603050405020304" pitchFamily="18" charset="0"/>
                <a:cs typeface="Times New Roman" panose="02020603050405020304" pitchFamily="18" charset="0"/>
              </a:rPr>
              <a:t>MicrRNAs</a:t>
            </a:r>
            <a:r>
              <a:rPr lang="en-US" dirty="0">
                <a:latin typeface="Times New Roman" panose="02020603050405020304" pitchFamily="18" charset="0"/>
                <a:cs typeface="Times New Roman" panose="02020603050405020304" pitchFamily="18" charset="0"/>
              </a:rPr>
              <a:t> involved in hypertrophy and osteogenesis in muscle and bone tissue are measured during the intervention period</a:t>
            </a:r>
          </a:p>
        </p:txBody>
      </p:sp>
      <p:pic>
        <p:nvPicPr>
          <p:cNvPr id="5" name="Audio 4">
            <a:hlinkClick r:id="" action="ppaction://media"/>
            <a:extLst>
              <a:ext uri="{FF2B5EF4-FFF2-40B4-BE49-F238E27FC236}">
                <a16:creationId xmlns:a16="http://schemas.microsoft.com/office/drawing/2014/main" id="{C1314FB9-AEFE-479D-9698-0CC4FCABAC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28362216"/>
      </p:ext>
    </p:extLst>
  </p:cSld>
  <p:clrMapOvr>
    <a:masterClrMapping/>
  </p:clrMapOvr>
  <mc:AlternateContent xmlns:mc="http://schemas.openxmlformats.org/markup-compatibility/2006">
    <mc:Choice xmlns:p14="http://schemas.microsoft.com/office/powerpoint/2010/main" Requires="p14">
      <p:transition spd="slow" p14:dur="2000" advTm="47646"/>
    </mc:Choice>
    <mc:Fallback>
      <p:transition spd="slow" advTm="4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3" name="Title 2"/>
          <p:cNvSpPr>
            <a:spLocks noGrp="1"/>
          </p:cNvSpPr>
          <p:nvPr>
            <p:ph type="title"/>
          </p:nvPr>
        </p:nvSpPr>
        <p:spPr>
          <a:xfrm>
            <a:off x="446649" y="1361690"/>
            <a:ext cx="8229600" cy="756166"/>
          </a:xfrm>
          <a:noFill/>
        </p:spPr>
        <p:txBody>
          <a:bodyPr>
            <a:noAutofit/>
          </a:bodyPr>
          <a:lstStyle/>
          <a:p>
            <a:pPr algn="l"/>
            <a:r>
              <a:rPr lang="en-US" sz="2400" b="1" dirty="0">
                <a:solidFill>
                  <a:schemeClr val="accent1"/>
                </a:solidFill>
                <a:latin typeface="Times New Roman" panose="02020603050405020304" pitchFamily="18" charset="0"/>
                <a:cs typeface="Times New Roman" panose="02020603050405020304" pitchFamily="18" charset="0"/>
              </a:rPr>
              <a:t>Introduction</a:t>
            </a:r>
          </a:p>
        </p:txBody>
      </p:sp>
      <p:sp>
        <p:nvSpPr>
          <p:cNvPr id="4" name="Content Placeholder 3"/>
          <p:cNvSpPr>
            <a:spLocks noGrp="1"/>
          </p:cNvSpPr>
          <p:nvPr>
            <p:ph idx="1"/>
          </p:nvPr>
        </p:nvSpPr>
        <p:spPr>
          <a:xfrm>
            <a:off x="446649" y="2286000"/>
            <a:ext cx="8229600" cy="4306769"/>
          </a:xfrm>
        </p:spPr>
        <p:txBody>
          <a:bodyPr>
            <a:normAutofit/>
          </a:bodyPr>
          <a:lstStyle/>
          <a:p>
            <a:pPr algn="just"/>
            <a:r>
              <a:rPr lang="en-SG" sz="2000" dirty="0">
                <a:latin typeface="Times New Roman" panose="02020603050405020304" pitchFamily="18" charset="0"/>
                <a:cs typeface="Times New Roman" panose="02020603050405020304" pitchFamily="18" charset="0"/>
              </a:rPr>
              <a:t>Osteoporosis and sarcopenia are known as geriatric syndromes, age-related musculoskeletal diseases, as well as major public health problems in the elderly population</a:t>
            </a:r>
          </a:p>
          <a:p>
            <a:pPr algn="just"/>
            <a:r>
              <a:rPr lang="en-US" sz="2000" dirty="0">
                <a:latin typeface="Times New Roman" panose="02020603050405020304" pitchFamily="18" charset="0"/>
                <a:cs typeface="Times New Roman" panose="02020603050405020304" pitchFamily="18" charset="0"/>
              </a:rPr>
              <a:t>Skeletal muscle contraction can thus lead to a major challenge to the whole-body homeostasis. Inter-organ communication network during ET between several different tissues can be further mediated by some ET-induced myokines. It has been correspondingly well established that myokines directly and simultaneously affect muscle-bone metabolism. On the other hand, bone-derived hormones, i.e., osteokines, are important regulators of muscle metabolism and adaptation to, so that osteokines can modulate myogenesis </a:t>
            </a:r>
            <a:endParaRPr lang="en-SG"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43F649E0-5934-4CF1-9BF0-DE107CC17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58436814"/>
      </p:ext>
    </p:extLst>
  </p:cSld>
  <p:clrMapOvr>
    <a:masterClrMapping/>
  </p:clrMapOvr>
  <mc:AlternateContent xmlns:mc="http://schemas.openxmlformats.org/markup-compatibility/2006">
    <mc:Choice xmlns:p14="http://schemas.microsoft.com/office/powerpoint/2010/main" Requires="p14">
      <p:transition spd="slow" p14:dur="2000" advTm="41417"/>
    </mc:Choice>
    <mc:Fallback>
      <p:transition spd="slow" advTm="41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3E4589-00AC-415B-BC61-185F453D9F40}"/>
              </a:ext>
            </a:extLst>
          </p:cNvPr>
          <p:cNvPicPr>
            <a:picLocks noChangeAspect="1"/>
          </p:cNvPicPr>
          <p:nvPr/>
        </p:nvPicPr>
        <p:blipFill>
          <a:blip r:embed="rId4"/>
          <a:stretch>
            <a:fillRect/>
          </a:stretch>
        </p:blipFill>
        <p:spPr>
          <a:xfrm>
            <a:off x="0" y="76200"/>
            <a:ext cx="9144000" cy="6705599"/>
          </a:xfrm>
          <a:prstGeom prst="rect">
            <a:avLst/>
          </a:prstGeom>
        </p:spPr>
      </p:pic>
      <p:sp>
        <p:nvSpPr>
          <p:cNvPr id="2" name="Title 1">
            <a:extLst>
              <a:ext uri="{FF2B5EF4-FFF2-40B4-BE49-F238E27FC236}">
                <a16:creationId xmlns:a16="http://schemas.microsoft.com/office/drawing/2014/main" id="{BA8B5291-3FD8-4DE9-9339-A90F1919AA2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2726AA0-0340-4734-B575-468AB6263FC7}"/>
              </a:ext>
            </a:extLst>
          </p:cNvPr>
          <p:cNvSpPr>
            <a:spLocks noGrp="1"/>
          </p:cNvSpPr>
          <p:nvPr>
            <p:ph idx="1"/>
          </p:nvPr>
        </p:nvSpPr>
        <p:spPr/>
        <p:txBody>
          <a:bodyPr>
            <a:normAutofit/>
          </a:bodyPr>
          <a:lstStyle/>
          <a:p>
            <a:pPr algn="just"/>
            <a:r>
              <a:rPr lang="en-US" sz="2000" dirty="0">
                <a:latin typeface="Times New Roman" panose="02020603050405020304" pitchFamily="18" charset="0"/>
                <a:cs typeface="Times New Roman" panose="02020603050405020304" pitchFamily="18" charset="0"/>
              </a:rPr>
              <a:t>the present study aimed to determine the relationship between the changes in </a:t>
            </a:r>
            <a:r>
              <a:rPr lang="en-US" sz="2000" dirty="0" err="1">
                <a:latin typeface="Times New Roman" panose="02020603050405020304" pitchFamily="18" charset="0"/>
                <a:cs typeface="Times New Roman" panose="02020603050405020304" pitchFamily="18" charset="0"/>
              </a:rPr>
              <a:t>myomiRs</a:t>
            </a:r>
            <a:r>
              <a:rPr lang="en-US" sz="2000" dirty="0">
                <a:latin typeface="Times New Roman" panose="02020603050405020304" pitchFamily="18" charset="0"/>
                <a:cs typeface="Times New Roman" panose="02020603050405020304" pitchFamily="18" charset="0"/>
              </a:rPr>
              <a:t> (namely, miR-1, miR-206, miR-133), </a:t>
            </a:r>
            <a:r>
              <a:rPr lang="en-US" sz="2000" dirty="0" err="1">
                <a:latin typeface="Times New Roman" panose="02020603050405020304" pitchFamily="18" charset="0"/>
                <a:cs typeface="Times New Roman" panose="02020603050405020304" pitchFamily="18" charset="0"/>
              </a:rPr>
              <a:t>osteomiRs</a:t>
            </a:r>
            <a:r>
              <a:rPr lang="en-US" sz="2000" dirty="0">
                <a:latin typeface="Times New Roman" panose="02020603050405020304" pitchFamily="18" charset="0"/>
                <a:cs typeface="Times New Roman" panose="02020603050405020304" pitchFamily="18" charset="0"/>
              </a:rPr>
              <a:t> (viz. miR-204, miR-103a, and miR-133a), and myostatin and osteoblast differentiation markers (i.e., runt-related transcription factor 2 [RUNX2] and peroxisome proliferator-activated receptor gamma [</a:t>
            </a:r>
            <a:r>
              <a:rPr lang="en-US" sz="2000" dirty="0" err="1">
                <a:latin typeface="Times New Roman" panose="02020603050405020304" pitchFamily="18" charset="0"/>
                <a:cs typeface="Times New Roman" panose="02020603050405020304" pitchFamily="18" charset="0"/>
              </a:rPr>
              <a:t>PPARγ</a:t>
            </a:r>
            <a:r>
              <a:rPr lang="en-US" sz="2000" dirty="0">
                <a:latin typeface="Times New Roman" panose="02020603050405020304" pitchFamily="18" charset="0"/>
                <a:cs typeface="Times New Roman" panose="02020603050405020304" pitchFamily="18" charset="0"/>
              </a:rPr>
              <a:t>]) induced by different ET modes and intensities in old male Wistar rats.</a:t>
            </a:r>
          </a:p>
        </p:txBody>
      </p:sp>
      <p:pic>
        <p:nvPicPr>
          <p:cNvPr id="5" name="Audio 4">
            <a:hlinkClick r:id="" action="ppaction://media"/>
            <a:extLst>
              <a:ext uri="{FF2B5EF4-FFF2-40B4-BE49-F238E27FC236}">
                <a16:creationId xmlns:a16="http://schemas.microsoft.com/office/drawing/2014/main" id="{DF135836-BB93-4BCF-92BE-2A0B7186D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3821277"/>
      </p:ext>
    </p:extLst>
  </p:cSld>
  <p:clrMapOvr>
    <a:masterClrMapping/>
  </p:clrMapOvr>
  <mc:AlternateContent xmlns:mc="http://schemas.openxmlformats.org/markup-compatibility/2006">
    <mc:Choice xmlns:p14="http://schemas.microsoft.com/office/powerpoint/2010/main" Requires="p14">
      <p:transition spd="slow" p14:dur="2000" advTm="46986"/>
    </mc:Choice>
    <mc:Fallback>
      <p:transition spd="slow" advTm="4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3" name="Title 2"/>
          <p:cNvSpPr>
            <a:spLocks noGrp="1"/>
          </p:cNvSpPr>
          <p:nvPr>
            <p:ph type="title"/>
          </p:nvPr>
        </p:nvSpPr>
        <p:spPr>
          <a:xfrm>
            <a:off x="446649" y="1361690"/>
            <a:ext cx="8229600" cy="756166"/>
          </a:xfrm>
        </p:spPr>
        <p:txBody>
          <a:bodyPr>
            <a:noAutofit/>
          </a:bodyPr>
          <a:lstStyle/>
          <a:p>
            <a:pPr algn="l"/>
            <a:r>
              <a:rPr lang="en-US" sz="2400" dirty="0">
                <a:solidFill>
                  <a:schemeClr val="accent1"/>
                </a:solidFill>
                <a:latin typeface="Times New Roman" panose="02020603050405020304" pitchFamily="18" charset="0"/>
                <a:cs typeface="Times New Roman" panose="02020603050405020304" pitchFamily="18" charset="0"/>
              </a:rPr>
              <a:t>Methodology</a:t>
            </a:r>
          </a:p>
        </p:txBody>
      </p:sp>
      <p:sp>
        <p:nvSpPr>
          <p:cNvPr id="4" name="Content Placeholder 3"/>
          <p:cNvSpPr>
            <a:spLocks noGrp="1"/>
          </p:cNvSpPr>
          <p:nvPr>
            <p:ph idx="1"/>
          </p:nvPr>
        </p:nvSpPr>
        <p:spPr>
          <a:xfrm>
            <a:off x="446649" y="2286000"/>
            <a:ext cx="8229600" cy="4306769"/>
          </a:xfrm>
        </p:spPr>
        <p:txBody>
          <a:bodyPr>
            <a:normAutofit/>
          </a:bodyPr>
          <a:lstStyle/>
          <a:p>
            <a:r>
              <a:rPr lang="en-US" sz="2000" dirty="0">
                <a:latin typeface="Times New Roman" panose="02020603050405020304" pitchFamily="18" charset="0"/>
                <a:cs typeface="Times New Roman" panose="02020603050405020304" pitchFamily="18" charset="0"/>
              </a:rPr>
              <a:t>A total number of 50 old male Wistar rats (23 months of age), the rats were then randomly assigned to four experimental groups, including moderate-intensity endurance training (MIET), high-intensity endurance training (HIET), moderate-intensity resistance training (MIRT), high-intensity resistance training (HIRT), and control (CON).</a:t>
            </a:r>
          </a:p>
        </p:txBody>
      </p:sp>
      <p:pic>
        <p:nvPicPr>
          <p:cNvPr id="2" name="Audio 1">
            <a:hlinkClick r:id="" action="ppaction://media"/>
            <a:extLst>
              <a:ext uri="{FF2B5EF4-FFF2-40B4-BE49-F238E27FC236}">
                <a16:creationId xmlns:a16="http://schemas.microsoft.com/office/drawing/2014/main" id="{50064066-C70D-49AC-A7D5-2006054BDF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5086853"/>
      </p:ext>
    </p:extLst>
  </p:cSld>
  <p:clrMapOvr>
    <a:masterClrMapping/>
  </p:clrMapOvr>
  <mc:AlternateContent xmlns:mc="http://schemas.openxmlformats.org/markup-compatibility/2006">
    <mc:Choice xmlns:p14="http://schemas.microsoft.com/office/powerpoint/2010/main" Requires="p14">
      <p:transition spd="slow" p14:dur="2000" advTm="43418"/>
    </mc:Choice>
    <mc:Fallback>
      <p:transition spd="slow" advTm="4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3" name="Title 2"/>
          <p:cNvSpPr>
            <a:spLocks noGrp="1"/>
          </p:cNvSpPr>
          <p:nvPr>
            <p:ph type="title"/>
          </p:nvPr>
        </p:nvSpPr>
        <p:spPr>
          <a:xfrm>
            <a:off x="152400" y="1143000"/>
            <a:ext cx="8229600" cy="799307"/>
          </a:xfrm>
        </p:spPr>
        <p:txBody>
          <a:bodyPr>
            <a:normAutofit/>
          </a:bodyPr>
          <a:lstStyle/>
          <a:p>
            <a:pPr algn="l"/>
            <a:r>
              <a:rPr lang="en-US" sz="3600" dirty="0">
                <a:solidFill>
                  <a:schemeClr val="accent1"/>
                </a:solidFill>
                <a:latin typeface="Times New Roman" panose="02020603050405020304" pitchFamily="18" charset="0"/>
                <a:cs typeface="Times New Roman" panose="02020603050405020304" pitchFamily="18" charset="0"/>
              </a:rPr>
              <a:t>Results</a:t>
            </a:r>
          </a:p>
        </p:txBody>
      </p:sp>
      <p:pic>
        <p:nvPicPr>
          <p:cNvPr id="5" name="Content Placeholder 4">
            <a:extLst>
              <a:ext uri="{FF2B5EF4-FFF2-40B4-BE49-F238E27FC236}">
                <a16:creationId xmlns:a16="http://schemas.microsoft.com/office/drawing/2014/main" id="{10BDF654-76E6-40F9-9862-D455D2E9371A}"/>
              </a:ext>
            </a:extLst>
          </p:cNvPr>
          <p:cNvPicPr>
            <a:picLocks noGrp="1" noChangeAspect="1"/>
          </p:cNvPicPr>
          <p:nvPr>
            <p:ph idx="1"/>
          </p:nvPr>
        </p:nvPicPr>
        <p:blipFill>
          <a:blip r:embed="rId5"/>
          <a:stretch>
            <a:fillRect/>
          </a:stretch>
        </p:blipFill>
        <p:spPr>
          <a:xfrm>
            <a:off x="0" y="1942307"/>
            <a:ext cx="9067800" cy="4915693"/>
          </a:xfrm>
          <a:prstGeom prst="rect">
            <a:avLst/>
          </a:prstGeom>
        </p:spPr>
      </p:pic>
      <p:pic>
        <p:nvPicPr>
          <p:cNvPr id="6" name="Audio 5">
            <a:hlinkClick r:id="" action="ppaction://media"/>
            <a:extLst>
              <a:ext uri="{FF2B5EF4-FFF2-40B4-BE49-F238E27FC236}">
                <a16:creationId xmlns:a16="http://schemas.microsoft.com/office/drawing/2014/main" id="{9BAF7830-764C-4E67-9E7E-2FE5A336A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9461588"/>
      </p:ext>
    </p:extLst>
  </p:cSld>
  <p:clrMapOvr>
    <a:masterClrMapping/>
  </p:clrMapOvr>
  <mc:AlternateContent xmlns:mc="http://schemas.openxmlformats.org/markup-compatibility/2006">
    <mc:Choice xmlns:p14="http://schemas.microsoft.com/office/powerpoint/2010/main" Requires="p14">
      <p:transition spd="slow" p14:dur="2000" advTm="22379"/>
    </mc:Choice>
    <mc:Fallback>
      <p:transition spd="slow" advTm="2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3" name="Title 2"/>
          <p:cNvSpPr>
            <a:spLocks noGrp="1"/>
          </p:cNvSpPr>
          <p:nvPr>
            <p:ph type="title"/>
          </p:nvPr>
        </p:nvSpPr>
        <p:spPr/>
        <p:txBody>
          <a:bodyPr>
            <a:normAutofit/>
          </a:bodyPr>
          <a:lstStyle/>
          <a:p>
            <a:pPr algn="l"/>
            <a:r>
              <a:rPr lang="en-US" sz="3600" dirty="0">
                <a:solidFill>
                  <a:schemeClr val="accent1"/>
                </a:solidFill>
                <a:latin typeface="Times New Roman" panose="02020603050405020304" pitchFamily="18" charset="0"/>
                <a:cs typeface="Times New Roman" panose="02020603050405020304" pitchFamily="18" charset="0"/>
              </a:rPr>
              <a:t>Results</a:t>
            </a:r>
          </a:p>
        </p:txBody>
      </p:sp>
      <p:pic>
        <p:nvPicPr>
          <p:cNvPr id="5" name="Content Placeholder 4">
            <a:extLst>
              <a:ext uri="{FF2B5EF4-FFF2-40B4-BE49-F238E27FC236}">
                <a16:creationId xmlns:a16="http://schemas.microsoft.com/office/drawing/2014/main" id="{2D2E025B-14BD-4B0C-AD4A-89AB759D12A9}"/>
              </a:ext>
            </a:extLst>
          </p:cNvPr>
          <p:cNvPicPr>
            <a:picLocks noGrp="1" noChangeAspect="1"/>
          </p:cNvPicPr>
          <p:nvPr>
            <p:ph idx="1"/>
          </p:nvPr>
        </p:nvPicPr>
        <p:blipFill>
          <a:blip r:embed="rId5"/>
          <a:stretch>
            <a:fillRect/>
          </a:stretch>
        </p:blipFill>
        <p:spPr>
          <a:xfrm>
            <a:off x="228600" y="2247107"/>
            <a:ext cx="8915399" cy="4610894"/>
          </a:xfrm>
          <a:prstGeom prst="rect">
            <a:avLst/>
          </a:prstGeom>
        </p:spPr>
      </p:pic>
      <p:pic>
        <p:nvPicPr>
          <p:cNvPr id="6" name="Audio 5">
            <a:hlinkClick r:id="" action="ppaction://media"/>
            <a:extLst>
              <a:ext uri="{FF2B5EF4-FFF2-40B4-BE49-F238E27FC236}">
                <a16:creationId xmlns:a16="http://schemas.microsoft.com/office/drawing/2014/main" id="{66904CF6-E4ED-45F8-9B09-865CA01FCD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4420870"/>
      </p:ext>
    </p:extLst>
  </p:cSld>
  <p:clrMapOvr>
    <a:masterClrMapping/>
  </p:clrMapOvr>
  <mc:AlternateContent xmlns:mc="http://schemas.openxmlformats.org/markup-compatibility/2006">
    <mc:Choice xmlns:p14="http://schemas.microsoft.com/office/powerpoint/2010/main" Requires="p14">
      <p:transition spd="slow" p14:dur="2000" advTm="12149"/>
    </mc:Choice>
    <mc:Fallback>
      <p:transition spd="slow" advTm="1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1146636"/>
            <a:ext cx="8229600" cy="756166"/>
          </a:xfrm>
        </p:spPr>
        <p:txBody>
          <a:bodyPr>
            <a:normAutofit/>
          </a:bodyPr>
          <a:lstStyle/>
          <a:p>
            <a:pPr algn="l"/>
            <a:r>
              <a:rPr lang="en-US" sz="3600" dirty="0">
                <a:solidFill>
                  <a:schemeClr val="accent1"/>
                </a:solidFill>
                <a:latin typeface="Times New Roman" panose="02020603050405020304" pitchFamily="18" charset="0"/>
                <a:cs typeface="Times New Roman" panose="02020603050405020304" pitchFamily="18" charset="0"/>
              </a:rPr>
              <a:t>Results</a:t>
            </a:r>
          </a:p>
        </p:txBody>
      </p:sp>
      <p:pic>
        <p:nvPicPr>
          <p:cNvPr id="8" name="Picture 7">
            <a:extLst>
              <a:ext uri="{FF2B5EF4-FFF2-40B4-BE49-F238E27FC236}">
                <a16:creationId xmlns:a16="http://schemas.microsoft.com/office/drawing/2014/main" id="{6A57A78A-F29E-42A1-9313-ABC6B7744518}"/>
              </a:ext>
            </a:extLst>
          </p:cNvPr>
          <p:cNvPicPr>
            <a:picLocks noChangeAspect="1"/>
          </p:cNvPicPr>
          <p:nvPr/>
        </p:nvPicPr>
        <p:blipFill>
          <a:blip r:embed="rId5"/>
          <a:stretch>
            <a:fillRect/>
          </a:stretch>
        </p:blipFill>
        <p:spPr>
          <a:xfrm>
            <a:off x="1143000" y="1752600"/>
            <a:ext cx="6953250" cy="4943475"/>
          </a:xfrm>
          <a:prstGeom prst="rect">
            <a:avLst/>
          </a:prstGeom>
        </p:spPr>
      </p:pic>
      <p:pic>
        <p:nvPicPr>
          <p:cNvPr id="9" name="Audio 8">
            <a:hlinkClick r:id="" action="ppaction://media"/>
            <a:extLst>
              <a:ext uri="{FF2B5EF4-FFF2-40B4-BE49-F238E27FC236}">
                <a16:creationId xmlns:a16="http://schemas.microsoft.com/office/drawing/2014/main" id="{A2312BC5-0948-4D9C-8CFD-857A33EDCC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1531719"/>
      </p:ext>
    </p:extLst>
  </p:cSld>
  <p:clrMapOvr>
    <a:masterClrMapping/>
  </p:clrMapOvr>
  <mc:AlternateContent xmlns:mc="http://schemas.openxmlformats.org/markup-compatibility/2006">
    <mc:Choice xmlns:p14="http://schemas.microsoft.com/office/powerpoint/2010/main" Requires="p14">
      <p:transition spd="slow" p14:dur="2000" advTm="10505"/>
    </mc:Choice>
    <mc:Fallback>
      <p:transition spd="slow" advTm="1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
        <p:nvSpPr>
          <p:cNvPr id="3" name="Title 2"/>
          <p:cNvSpPr>
            <a:spLocks noGrp="1"/>
          </p:cNvSpPr>
          <p:nvPr>
            <p:ph type="title"/>
          </p:nvPr>
        </p:nvSpPr>
        <p:spPr/>
        <p:txBody>
          <a:bodyPr>
            <a:normAutofit/>
          </a:bodyPr>
          <a:lstStyle/>
          <a:p>
            <a:pPr algn="l"/>
            <a:r>
              <a:rPr lang="en-US" sz="3600" dirty="0"/>
              <a:t>Results</a:t>
            </a:r>
          </a:p>
        </p:txBody>
      </p:sp>
      <p:pic>
        <p:nvPicPr>
          <p:cNvPr id="5" name="Content Placeholder 4">
            <a:extLst>
              <a:ext uri="{FF2B5EF4-FFF2-40B4-BE49-F238E27FC236}">
                <a16:creationId xmlns:a16="http://schemas.microsoft.com/office/drawing/2014/main" id="{AB605AA3-8B98-46B1-BA1F-9BA59A550307}"/>
              </a:ext>
            </a:extLst>
          </p:cNvPr>
          <p:cNvPicPr>
            <a:picLocks noGrp="1" noChangeAspect="1"/>
          </p:cNvPicPr>
          <p:nvPr>
            <p:ph idx="1"/>
          </p:nvPr>
        </p:nvPicPr>
        <p:blipFill>
          <a:blip r:embed="rId5"/>
          <a:stretch>
            <a:fillRect/>
          </a:stretch>
        </p:blipFill>
        <p:spPr>
          <a:xfrm>
            <a:off x="0" y="381000"/>
            <a:ext cx="9144000" cy="6477000"/>
          </a:xfrm>
          <a:prstGeom prst="rect">
            <a:avLst/>
          </a:prstGeom>
        </p:spPr>
      </p:pic>
      <p:pic>
        <p:nvPicPr>
          <p:cNvPr id="6" name="Audio 5">
            <a:hlinkClick r:id="" action="ppaction://media"/>
            <a:extLst>
              <a:ext uri="{FF2B5EF4-FFF2-40B4-BE49-F238E27FC236}">
                <a16:creationId xmlns:a16="http://schemas.microsoft.com/office/drawing/2014/main" id="{B2E9088E-727E-45DF-B979-6D9F74702B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4510242"/>
      </p:ext>
    </p:extLst>
  </p:cSld>
  <p:clrMapOvr>
    <a:masterClrMapping/>
  </p:clrMapOvr>
  <mc:AlternateContent xmlns:mc="http://schemas.openxmlformats.org/markup-compatibility/2006">
    <mc:Choice xmlns:p14="http://schemas.microsoft.com/office/powerpoint/2010/main" Requires="p14">
      <p:transition spd="slow" p14:dur="2000" advTm="16977"/>
    </mc:Choice>
    <mc:Fallback>
      <p:transition spd="slow" advTm="16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553200"/>
          </a:xfrm>
          <a:prstGeom prst="rect">
            <a:avLst/>
          </a:prstGeom>
        </p:spPr>
      </p:pic>
      <p:sp>
        <p:nvSpPr>
          <p:cNvPr id="3" name="Title 2"/>
          <p:cNvSpPr>
            <a:spLocks noGrp="1"/>
          </p:cNvSpPr>
          <p:nvPr>
            <p:ph type="title"/>
          </p:nvPr>
        </p:nvSpPr>
        <p:spPr/>
        <p:txBody>
          <a:bodyPr>
            <a:normAutofit/>
          </a:bodyPr>
          <a:lstStyle/>
          <a:p>
            <a:pPr algn="l"/>
            <a:r>
              <a:rPr lang="en-US" sz="3600" dirty="0">
                <a:solidFill>
                  <a:schemeClr val="accent1"/>
                </a:solidFill>
                <a:latin typeface="Times New Roman" panose="02020603050405020304" pitchFamily="18" charset="0"/>
                <a:cs typeface="Times New Roman" panose="02020603050405020304" pitchFamily="18" charset="0"/>
              </a:rPr>
              <a:t>Discussion and Conclusion</a:t>
            </a:r>
          </a:p>
        </p:txBody>
      </p:sp>
      <p:sp>
        <p:nvSpPr>
          <p:cNvPr id="2" name="Content Placeholder 1"/>
          <p:cNvSpPr>
            <a:spLocks noGrp="1"/>
          </p:cNvSpPr>
          <p:nvPr>
            <p:ph idx="1"/>
          </p:nvPr>
        </p:nvSpPr>
        <p:spPr/>
        <p:txBody>
          <a:bodyPr>
            <a:normAutofit fontScale="77500" lnSpcReduction="20000"/>
          </a:bodyPr>
          <a:lstStyle/>
          <a:p>
            <a:pPr algn="just"/>
            <a:r>
              <a:rPr lang="en-US" dirty="0">
                <a:latin typeface="Times New Roman" panose="02020603050405020304" pitchFamily="18" charset="0"/>
                <a:cs typeface="Times New Roman" panose="02020603050405020304" pitchFamily="18" charset="0"/>
              </a:rPr>
              <a:t>The study findings hint at the possible contribution of some osteoblast differentiation markers in attenuating bone dysfunction during different exercise training modes and intensities, which possibly happens through some </a:t>
            </a:r>
            <a:r>
              <a:rPr lang="en-US" dirty="0" err="1">
                <a:latin typeface="Times New Roman" panose="02020603050405020304" pitchFamily="18" charset="0"/>
                <a:cs typeface="Times New Roman" panose="02020603050405020304" pitchFamily="18" charset="0"/>
              </a:rPr>
              <a:t>myomiRs</a:t>
            </a:r>
            <a:r>
              <a:rPr lang="en-US" dirty="0">
                <a:latin typeface="Times New Roman" panose="02020603050405020304" pitchFamily="18" charset="0"/>
                <a:cs typeface="Times New Roman" panose="02020603050405020304" pitchFamily="18" charset="0"/>
              </a:rPr>
              <a:t> regulating gene networks engaged in </a:t>
            </a:r>
            <a:r>
              <a:rPr lang="en-US" dirty="0" err="1">
                <a:latin typeface="Times New Roman" panose="02020603050405020304" pitchFamily="18" charset="0"/>
                <a:cs typeface="Times New Roman" panose="02020603050405020304" pitchFamily="18" charset="0"/>
              </a:rPr>
              <a:t>transdifferentiation</a:t>
            </a:r>
            <a:r>
              <a:rPr lang="en-US" dirty="0">
                <a:latin typeface="Times New Roman" panose="02020603050405020304" pitchFamily="18" charset="0"/>
                <a:cs typeface="Times New Roman" panose="02020603050405020304" pitchFamily="18" charset="0"/>
              </a:rPr>
              <a:t> of adipocytes to osteoblasts. </a:t>
            </a:r>
          </a:p>
          <a:p>
            <a:pPr algn="just"/>
            <a:r>
              <a:rPr lang="en-US" dirty="0">
                <a:latin typeface="Times New Roman" panose="02020603050405020304" pitchFamily="18" charset="0"/>
                <a:cs typeface="Times New Roman" panose="02020603050405020304" pitchFamily="18" charset="0"/>
              </a:rPr>
              <a:t>- It was concluded that individual </a:t>
            </a:r>
            <a:r>
              <a:rPr lang="en-US" dirty="0" err="1">
                <a:latin typeface="Times New Roman" panose="02020603050405020304" pitchFamily="18" charset="0"/>
                <a:cs typeface="Times New Roman" panose="02020603050405020304" pitchFamily="18" charset="0"/>
              </a:rPr>
              <a:t>myomiRs</a:t>
            </a:r>
            <a:r>
              <a:rPr lang="en-US" dirty="0">
                <a:latin typeface="Times New Roman" panose="02020603050405020304" pitchFamily="18" charset="0"/>
                <a:cs typeface="Times New Roman" panose="02020603050405020304" pitchFamily="18" charset="0"/>
              </a:rPr>
              <a:t> involved in myoblast and osteoblast differentiation might not be responsible for the response of myogenic and osteogenic targets to physical activity and exercise training</a:t>
            </a:r>
          </a:p>
          <a:p>
            <a:pPr algn="just"/>
            <a:endParaRPr lang="en-US"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178A64B2-E9E7-4A31-A67D-16B6CED32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0369533"/>
      </p:ext>
    </p:extLst>
  </p:cSld>
  <p:clrMapOvr>
    <a:masterClrMapping/>
  </p:clrMapOvr>
  <mc:AlternateContent xmlns:mc="http://schemas.openxmlformats.org/markup-compatibility/2006">
    <mc:Choice xmlns:p14="http://schemas.microsoft.com/office/powerpoint/2010/main" Requires="p14">
      <p:transition spd="slow" p14:dur="2000" advTm="67694"/>
    </mc:Choice>
    <mc:Fallback>
      <p:transition spd="slow" advTm="67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436</Words>
  <Application>Microsoft Office PowerPoint</Application>
  <PresentationFormat>On-screen Show (4:3)</PresentationFormat>
  <Paragraphs>23</Paragraphs>
  <Slides>10</Slides>
  <Notes>2</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MyomiR-OsteomiR Crosstalk Induced by Different Modes and Intensities of Exercise Training and its Role in Controlling Osteogenic Differentiation in Old Male Wistar Rats Zohreh Shanazari1, Zahra Hemati Farsani2, Mohammad Faramarzi3, Ebrahim Banitalebi1</vt:lpstr>
      <vt:lpstr>Introduction</vt:lpstr>
      <vt:lpstr>PowerPoint Presentation</vt:lpstr>
      <vt:lpstr>Methodology</vt:lpstr>
      <vt:lpstr>Results</vt:lpstr>
      <vt:lpstr>Results</vt:lpstr>
      <vt:lpstr>Results</vt:lpstr>
      <vt:lpstr>Results</vt:lpstr>
      <vt:lpstr>Discussion and Conclusion</vt:lpstr>
      <vt:lpstr>Applications and Executive Suggestions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Gholamian</dc:creator>
  <cp:lastModifiedBy>s</cp:lastModifiedBy>
  <cp:revision>47</cp:revision>
  <dcterms:created xsi:type="dcterms:W3CDTF">2020-02-10T10:01:56Z</dcterms:created>
  <dcterms:modified xsi:type="dcterms:W3CDTF">2022-03-01T09:35:53Z</dcterms:modified>
</cp:coreProperties>
</file>