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8" d="100"/>
          <a:sy n="18" d="100"/>
        </p:scale>
        <p:origin x="-798" y="-2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828801" y="3764734"/>
            <a:ext cx="3399416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5400" dirty="0"/>
              <a:t>The relationship between brain dominance quarter with leadership style and effectiveness of sport managers</a:t>
            </a:r>
            <a:endParaRPr lang="fa-IR" sz="5400" b="1" dirty="0">
              <a:latin typeface="فهفق"/>
              <a:cs typeface="B Nazanin" panose="00000400000000000000" pitchFamily="2" charset="-78"/>
            </a:endParaRPr>
          </a:p>
          <a:p>
            <a:pPr algn="ctr"/>
            <a:r>
              <a:rPr lang="en-US" sz="4800" dirty="0"/>
              <a:t>Hamid </a:t>
            </a:r>
            <a:r>
              <a:rPr lang="en-US" sz="4800" dirty="0" err="1"/>
              <a:t>Dastjerdi</a:t>
            </a:r>
            <a:r>
              <a:rPr lang="en-US" sz="4800" dirty="0"/>
              <a:t> </a:t>
            </a:r>
            <a:r>
              <a:rPr lang="en-US" sz="4800" b="1" dirty="0" smtClean="0">
                <a:cs typeface="B Nazanin" panose="00000400000000000000" pitchFamily="2" charset="-78"/>
              </a:rPr>
              <a:t>, </a:t>
            </a:r>
            <a:r>
              <a:rPr lang="en-US" sz="4800" dirty="0" err="1"/>
              <a:t>Moein</a:t>
            </a:r>
            <a:r>
              <a:rPr lang="en-US" sz="4800" dirty="0"/>
              <a:t> </a:t>
            </a:r>
            <a:r>
              <a:rPr lang="en-US" sz="4800" dirty="0" err="1"/>
              <a:t>Baniasadi</a:t>
            </a:r>
            <a:r>
              <a:rPr lang="en-US" sz="4800" b="1" dirty="0" smtClean="0">
                <a:cs typeface="B Nazanin" panose="00000400000000000000" pitchFamily="2" charset="-78"/>
              </a:rPr>
              <a:t>, </a:t>
            </a:r>
            <a:r>
              <a:rPr lang="en-US" sz="4800" dirty="0" err="1"/>
              <a:t>somayeh</a:t>
            </a:r>
            <a:r>
              <a:rPr lang="en-US" sz="4800" dirty="0"/>
              <a:t> </a:t>
            </a:r>
            <a:r>
              <a:rPr lang="en-US" sz="4800" dirty="0" err="1"/>
              <a:t>aghel</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523115" y="6321650"/>
            <a:ext cx="20261179" cy="565838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5400" dirty="0"/>
              <a:t>The results showed that there is a significant relationship between brain dominance quarter and leadership style (sig &lt;0.05). Furthermore, it was also found that there is a significant relationship between brain dominance quarter and effectiveness of sport managers (sig &lt;0.05).</a:t>
            </a:r>
            <a:endParaRPr lang="en-US" sz="6000" b="1" dirty="0" smtClean="0">
              <a:cs typeface="B Titr" panose="00000700000000000000" pitchFamily="2" charset="-78"/>
            </a:endParaRPr>
          </a:p>
        </p:txBody>
      </p:sp>
      <p:sp>
        <p:nvSpPr>
          <p:cNvPr id="9" name="AutoShape 4"/>
          <p:cNvSpPr>
            <a:spLocks noChangeArrowheads="1"/>
          </p:cNvSpPr>
          <p:nvPr/>
        </p:nvSpPr>
        <p:spPr bwMode="auto">
          <a:xfrm>
            <a:off x="37776396" y="4801075"/>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t>1094-SSRC-13TH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6" y="12828494"/>
            <a:ext cx="20261179" cy="441162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t>: Theoretically, based on the gab that we found in literature, the results can be used to complete the theoretical foundations of this field. Practically, the sport managers can use the results of this study to improve their leadership style and effectiveness.</a:t>
            </a:r>
            <a:endParaRPr lang="fa-IR" sz="4800" dirty="0">
              <a:cs typeface="B Nazanin" panose="00000400000000000000" pitchFamily="2" charset="-78"/>
            </a:endParaRPr>
          </a:p>
        </p:txBody>
      </p:sp>
      <p:sp>
        <p:nvSpPr>
          <p:cNvPr id="12" name="AutoShape 4"/>
          <p:cNvSpPr>
            <a:spLocks noChangeArrowheads="1"/>
          </p:cNvSpPr>
          <p:nvPr/>
        </p:nvSpPr>
        <p:spPr bwMode="auto">
          <a:xfrm>
            <a:off x="492123" y="6125481"/>
            <a:ext cx="21501602" cy="517886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a:t>The human brain is composed of many components that the role of these components in human behavior has been confirmed. In fact, the brain controls all human behavior, including individual interests and desires, which may vary from person to person. Understanding the factors related to brain capabilities can be effective in improving the performance of managers of sports organizations.</a:t>
            </a:r>
            <a:endParaRPr lang="fa-IR" sz="4800" dirty="0">
              <a:cs typeface="B Nazanin" panose="00000400000000000000" pitchFamily="2" charset="-78"/>
            </a:endParaRPr>
          </a:p>
        </p:txBody>
      </p:sp>
      <p:sp>
        <p:nvSpPr>
          <p:cNvPr id="13" name="AutoShape 4"/>
          <p:cNvSpPr>
            <a:spLocks noChangeArrowheads="1"/>
          </p:cNvSpPr>
          <p:nvPr/>
        </p:nvSpPr>
        <p:spPr bwMode="auto">
          <a:xfrm>
            <a:off x="492125" y="12095658"/>
            <a:ext cx="21501602" cy="824781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t>The method of the study was descriptive-correlation, which in terms of purpose, was among the applied studies. The population was all male sports managers in </a:t>
            </a:r>
            <a:r>
              <a:rPr lang="en-US" sz="4800" dirty="0" err="1"/>
              <a:t>Razavi</a:t>
            </a:r>
            <a:r>
              <a:rPr lang="en-US" sz="4800" dirty="0"/>
              <a:t> </a:t>
            </a:r>
            <a:r>
              <a:rPr lang="en-US" sz="4800" dirty="0" err="1"/>
              <a:t>Khorasan</a:t>
            </a:r>
            <a:r>
              <a:rPr lang="en-US" sz="4800" dirty="0"/>
              <a:t> (total number= 200 people). According to the Cochran formula and by random sampling method, 132 subjects were included in the study. Data collection tools were demographic information form, Brain Dominance Questionnaire (Herrmann, 1980), Leadership Style Questionnaire (</a:t>
            </a:r>
            <a:r>
              <a:rPr lang="en-US" sz="4800" dirty="0" err="1"/>
              <a:t>Likert</a:t>
            </a:r>
            <a:r>
              <a:rPr lang="en-US" sz="4800" dirty="0"/>
              <a:t>, 1999), and effectiveness questionnaire (Parsons, 2003). To analyze the data, descriptive statistics (mean, percentage, etc.) and inferential statistics (Kolmogorov-Smirnov and Pearson correlation coefficient) were use</a:t>
            </a:r>
            <a:r>
              <a:rPr lang="en-US" sz="4800" dirty="0" smtClean="0"/>
              <a:t>.</a:t>
            </a:r>
            <a:endParaRPr lang="fa-IR" sz="4800" dirty="0">
              <a:cs typeface="B Nazanin" panose="00000400000000000000" pitchFamily="2" charset="-78"/>
            </a:endParaRPr>
          </a:p>
        </p:txBody>
      </p:sp>
      <p:sp>
        <p:nvSpPr>
          <p:cNvPr id="14" name="AutoShape 4"/>
          <p:cNvSpPr>
            <a:spLocks noChangeArrowheads="1"/>
          </p:cNvSpPr>
          <p:nvPr/>
        </p:nvSpPr>
        <p:spPr bwMode="auto">
          <a:xfrm>
            <a:off x="492123" y="20747426"/>
            <a:ext cx="42292171" cy="498705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r>
              <a:rPr lang="en-US" sz="3600" b="1" dirty="0" err="1" smtClean="0">
                <a:latin typeface="Arial" panose="020B0604020202020204" pitchFamily="34" charset="0"/>
                <a:cs typeface="Arial" panose="020B0604020202020204" pitchFamily="34" charset="0"/>
              </a:rPr>
              <a:t>References:</a:t>
            </a:r>
            <a:r>
              <a:rPr lang="en-US" sz="3600" dirty="0" err="1"/>
              <a:t>Velaz</a:t>
            </a:r>
            <a:r>
              <a:rPr lang="en-US" sz="3600" dirty="0"/>
              <a:t>, I., </a:t>
            </a:r>
            <a:r>
              <a:rPr lang="en-US" sz="3600" dirty="0" err="1"/>
              <a:t>Sison</a:t>
            </a:r>
            <a:r>
              <a:rPr lang="en-US" sz="3600" dirty="0"/>
              <a:t>, A. J. G. &amp; </a:t>
            </a:r>
            <a:r>
              <a:rPr lang="en-US" sz="3600" dirty="0" err="1"/>
              <a:t>Fontrodona</a:t>
            </a:r>
            <a:r>
              <a:rPr lang="en-US" sz="3600" dirty="0"/>
              <a:t>, J. (2007). Incorporating CSR and stakeholder management into corporate strategy: A case study of the CAN experience 2002–2006. Corporate Governance, 7(4): 434–445.</a:t>
            </a:r>
          </a:p>
          <a:p>
            <a:r>
              <a:rPr lang="en-US" sz="3600" dirty="0"/>
              <a:t>Walsh, G. &amp; </a:t>
            </a:r>
            <a:r>
              <a:rPr lang="en-US" sz="3600" dirty="0" err="1"/>
              <a:t>Bartikowski</a:t>
            </a:r>
            <a:r>
              <a:rPr lang="en-US" sz="3600" dirty="0"/>
              <a:t>, B. (2012). Exploring corporate ability and social responsibility associations as antecedents of customer satisfaction cross-culturally. Journal of Business Research.????</a:t>
            </a:r>
          </a:p>
          <a:p>
            <a:r>
              <a:rPr lang="en-US" sz="3600" dirty="0" err="1"/>
              <a:t>Wansink</a:t>
            </a:r>
            <a:r>
              <a:rPr lang="en-US" sz="3600" dirty="0"/>
              <a:t>, B., Kent, R. J. &amp; Hoch, S. J. (1998). An anchoring and adjustment model of purchase quantity decisions. Journal of Marketing 35: 71-81.</a:t>
            </a:r>
          </a:p>
          <a:p>
            <a:r>
              <a:rPr lang="en-US" sz="3600" dirty="0"/>
              <a:t>Zhang, T. &amp; Zhang, D. (2007). Agent-based simulation of consumer purchase decision-making and the decoy effect. </a:t>
            </a:r>
            <a:r>
              <a:rPr lang="en-US" sz="3600" i="1" dirty="0"/>
              <a:t>Journal of Business Research, </a:t>
            </a:r>
            <a:r>
              <a:rPr lang="en-US" sz="3600" dirty="0"/>
              <a:t>60: 912–922.</a:t>
            </a:r>
          </a:p>
          <a:p>
            <a:r>
              <a:rPr lang="en-US" sz="3600" dirty="0" err="1"/>
              <a:t>Hambrick</a:t>
            </a:r>
            <a:r>
              <a:rPr lang="en-US" sz="3600" dirty="0"/>
              <a:t>, D. (1983). Some tests of the effectiveness and functional attributes of Miles and Snow’s strategic types. Academy of Management Journal, 26 (1): 05-26.</a:t>
            </a:r>
          </a:p>
          <a:p>
            <a:r>
              <a:rPr lang="en-US" sz="3600" dirty="0"/>
              <a:t>Hughes, D. E. (2013). This ad's for you: The indirect effect of advertising on salesperson effort and performance. Journal of the Academy of marketing science, 41: 1-18.</a:t>
            </a:r>
          </a:p>
          <a:p>
            <a:r>
              <a:rPr lang="en-US" sz="3600" dirty="0" err="1"/>
              <a:t>Kacperczyk</a:t>
            </a:r>
            <a:r>
              <a:rPr lang="en-US" sz="3600" dirty="0"/>
              <a:t>, A. (2009). With greater power comes greater responsibility? Take over protection and corporate attention to stakeholders. Strategic Management Journal, 30: 261–285.</a:t>
            </a:r>
          </a:p>
          <a:p>
            <a:r>
              <a:rPr lang="en-US" sz="3600" dirty="0"/>
              <a:t>Klein, J. &amp; </a:t>
            </a:r>
            <a:r>
              <a:rPr lang="en-US" sz="3600" dirty="0" err="1"/>
              <a:t>Dawar</a:t>
            </a:r>
            <a:r>
              <a:rPr lang="en-US" sz="3600" dirty="0"/>
              <a:t>, N. (2004). Corporate social responsibility and consumers' attributions and brand evaluations in a product–harm crisis. International Journal of research in </a:t>
            </a:r>
            <a:r>
              <a:rPr lang="en-US" sz="3600" dirty="0" smtClean="0"/>
              <a:t>Marketing</a:t>
            </a: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1990</TotalTime>
  <Words>586</Words>
  <Application>Microsoft Office PowerPoint</Application>
  <PresentationFormat>Custom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ashkan</cp:lastModifiedBy>
  <cp:revision>159</cp:revision>
  <dcterms:created xsi:type="dcterms:W3CDTF">2018-04-09T07:28:08Z</dcterms:created>
  <dcterms:modified xsi:type="dcterms:W3CDTF">2022-02-26T04:51:53Z</dcterms:modified>
</cp:coreProperties>
</file>