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73" r:id="rId3"/>
    <p:sldId id="274" r:id="rId4"/>
    <p:sldId id="265" r:id="rId5"/>
    <p:sldId id="269" r:id="rId6"/>
    <p:sldId id="267" r:id="rId7"/>
    <p:sldId id="275" r:id="rId8"/>
    <p:sldId id="268" r:id="rId9"/>
    <p:sldId id="270" r:id="rId10"/>
    <p:sldId id="276" r:id="rId11"/>
    <p:sldId id="277" r:id="rId12"/>
    <p:sldId id="27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888" y="6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oleObject" Target="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spPr>
            <a:ln w="25400" cap="rnd">
              <a:noFill/>
              <a:round/>
            </a:ln>
            <a:effectLst/>
          </c:spPr>
          <c:marker>
            <c:symbol val="circle"/>
            <c:size val="5"/>
            <c:spPr>
              <a:solidFill>
                <a:schemeClr val="accent1"/>
              </a:solidFill>
              <a:ln w="9525">
                <a:solidFill>
                  <a:schemeClr val="accent1"/>
                </a:solidFill>
              </a:ln>
              <a:effectLst/>
            </c:spPr>
          </c:marker>
          <c:dLbls>
            <c:dLbl>
              <c:idx val="0"/>
              <c:layout>
                <c:manualLayout>
                  <c:x val="-0.10972711802268635"/>
                  <c:y val="-6.2475707338436735E-2"/>
                </c:manualLayout>
              </c:layout>
              <c:tx>
                <c:rich>
                  <a:bodyPr/>
                  <a:lstStyle/>
                  <a:p>
                    <a:r>
                      <a:rPr lang="en-US"/>
                      <a:t>capacity empowerment</a:t>
                    </a:r>
                  </a:p>
                  <a:p>
                    <a:r>
                      <a:rPr lang="en-US"/>
                      <a:t>interaction world orientation</a:t>
                    </a:r>
                  </a:p>
                </c:rich>
              </c:tx>
              <c:showLegendKey val="0"/>
              <c:showVal val="1"/>
              <c:showCatName val="0"/>
              <c:showSerName val="0"/>
              <c:showPercent val="0"/>
              <c:showBubbleSize val="0"/>
              <c:extLst>
                <c:ext xmlns:c15="http://schemas.microsoft.com/office/drawing/2012/chart" uri="{CE6537A1-D6FC-4f65-9D91-7224C49458BB}">
                  <c15:layout>
                    <c:manualLayout>
                      <c:w val="0.2318554551772064"/>
                      <c:h val="0.27096176129779836"/>
                    </c:manualLayout>
                  </c15:layout>
                  <c15:showDataLabelsRange val="0"/>
                </c:ext>
                <c:ext xmlns:c16="http://schemas.microsoft.com/office/drawing/2014/chart" uri="{C3380CC4-5D6E-409C-BE32-E72D297353CC}">
                  <c16:uniqueId val="{00000000-4EAD-4DD3-A3F9-8B95968D4AF5}"/>
                </c:ext>
              </c:extLst>
            </c:dLbl>
            <c:dLbl>
              <c:idx val="1"/>
              <c:delete val="1"/>
              <c:extLst>
                <c:ext xmlns:c15="http://schemas.microsoft.com/office/drawing/2012/chart" uri="{CE6537A1-D6FC-4f65-9D91-7224C49458BB}"/>
                <c:ext xmlns:c16="http://schemas.microsoft.com/office/drawing/2014/chart" uri="{C3380CC4-5D6E-409C-BE32-E72D297353CC}">
                  <c16:uniqueId val="{00000001-4EAD-4DD3-A3F9-8B95968D4AF5}"/>
                </c:ext>
              </c:extLst>
            </c:dLbl>
            <c:dLbl>
              <c:idx val="2"/>
              <c:layout>
                <c:manualLayout>
                  <c:x val="-8.1989282589676291E-2"/>
                  <c:y val="3.7069480898221055E-2"/>
                </c:manualLayout>
              </c:layout>
              <c:tx>
                <c:rich>
                  <a:bodyPr/>
                  <a:lstStyle/>
                  <a:p>
                    <a:r>
                      <a:rPr lang="en-US"/>
                      <a:t>policies and programs</a:t>
                    </a:r>
                  </a:p>
                </c:rich>
              </c:tx>
              <c:dLblPos val="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4EAD-4DD3-A3F9-8B95968D4AF5}"/>
                </c:ext>
              </c:extLst>
            </c:dLbl>
            <c:dLbl>
              <c:idx val="3"/>
              <c:layout>
                <c:manualLayout>
                  <c:x val="-0.19874125185359473"/>
                  <c:y val="-6.2555998576655322E-2"/>
                </c:manualLayout>
              </c:layout>
              <c:tx>
                <c:rich>
                  <a:bodyPr/>
                  <a:lstStyle/>
                  <a:p>
                    <a:r>
                      <a:rPr lang="en-US"/>
                      <a:t>changes in the global environment</a:t>
                    </a:r>
                  </a:p>
                </c:rich>
              </c:tx>
              <c:dLblPos val="r"/>
              <c:showLegendKey val="0"/>
              <c:showVal val="1"/>
              <c:showCatName val="0"/>
              <c:showSerName val="0"/>
              <c:showPercent val="0"/>
              <c:showBubbleSize val="0"/>
              <c:extLst>
                <c:ext xmlns:c15="http://schemas.microsoft.com/office/drawing/2012/chart" uri="{CE6537A1-D6FC-4f65-9D91-7224C49458BB}">
                  <c15:layout>
                    <c:manualLayout>
                      <c:w val="0.3958177430739851"/>
                      <c:h val="0.13146887345918376"/>
                    </c:manualLayout>
                  </c15:layout>
                  <c15:showDataLabelsRange val="0"/>
                </c:ext>
                <c:ext xmlns:c16="http://schemas.microsoft.com/office/drawing/2014/chart" uri="{C3380CC4-5D6E-409C-BE32-E72D297353CC}">
                  <c16:uniqueId val="{00000003-4EAD-4DD3-A3F9-8B95968D4AF5}"/>
                </c:ext>
              </c:extLst>
            </c:dLbl>
            <c:dLbl>
              <c:idx val="4"/>
              <c:layout>
                <c:manualLayout>
                  <c:x val="-0.12647671994440585"/>
                  <c:y val="4.1714947856315181E-2"/>
                </c:manualLayout>
              </c:layout>
              <c:tx>
                <c:rich>
                  <a:bodyPr/>
                  <a:lstStyle/>
                  <a:p>
                    <a:r>
                      <a:rPr lang="en-US"/>
                      <a:t>political sociology</a:t>
                    </a:r>
                  </a:p>
                </c:rich>
              </c:tx>
              <c:showLegendKey val="0"/>
              <c:showVal val="1"/>
              <c:showCatName val="0"/>
              <c:showSerName val="0"/>
              <c:showPercent val="0"/>
              <c:showBubbleSize val="0"/>
              <c:extLst>
                <c:ext xmlns:c15="http://schemas.microsoft.com/office/drawing/2012/chart" uri="{CE6537A1-D6FC-4f65-9D91-7224C49458BB}">
                  <c15:layout>
                    <c:manualLayout>
                      <c:w val="0.22118137595552467"/>
                      <c:h val="0.1512862108922364"/>
                    </c:manualLayout>
                  </c15:layout>
                  <c15:showDataLabelsRange val="0"/>
                </c:ext>
                <c:ext xmlns:c16="http://schemas.microsoft.com/office/drawing/2014/chart" uri="{C3380CC4-5D6E-409C-BE32-E72D297353CC}">
                  <c16:uniqueId val="{00000004-4EAD-4DD3-A3F9-8B95968D4AF5}"/>
                </c:ext>
              </c:extLst>
            </c:dLbl>
            <c:dLbl>
              <c:idx val="5"/>
              <c:layout>
                <c:manualLayout>
                  <c:x val="-0.15146520166563615"/>
                  <c:y val="-6.4889918887601386E-2"/>
                </c:manualLayout>
              </c:layout>
              <c:tx>
                <c:rich>
                  <a:bodyPr/>
                  <a:lstStyle/>
                  <a:p>
                    <a:r>
                      <a:rPr lang="en-US"/>
                      <a:t>consecutive organization</a:t>
                    </a:r>
                  </a:p>
                </c:rich>
              </c:tx>
              <c:showLegendKey val="0"/>
              <c:showVal val="1"/>
              <c:showCatName val="0"/>
              <c:showSerName val="0"/>
              <c:showPercent val="0"/>
              <c:showBubbleSize val="0"/>
              <c:extLst>
                <c:ext xmlns:c15="http://schemas.microsoft.com/office/drawing/2012/chart" uri="{CE6537A1-D6FC-4f65-9D91-7224C49458BB}">
                  <c15:layout>
                    <c:manualLayout>
                      <c:w val="0.19494093120222378"/>
                      <c:h val="0.12704519119351101"/>
                    </c:manualLayout>
                  </c15:layout>
                  <c15:showDataLabelsRange val="0"/>
                </c:ext>
                <c:ext xmlns:c16="http://schemas.microsoft.com/office/drawing/2014/chart" uri="{C3380CC4-5D6E-409C-BE32-E72D297353CC}">
                  <c16:uniqueId val="{00000005-4EAD-4DD3-A3F9-8B95968D4AF5}"/>
                </c:ext>
              </c:extLst>
            </c:dLbl>
            <c:dLbl>
              <c:idx val="6"/>
              <c:layout>
                <c:manualLayout>
                  <c:x val="-0.24981827931689224"/>
                  <c:y val="0.12056386346839901"/>
                </c:manualLayout>
              </c:layout>
              <c:tx>
                <c:rich>
                  <a:bodyPr/>
                  <a:lstStyle/>
                  <a:p>
                    <a:r>
                      <a:rPr lang="en-US"/>
                      <a:t>news and information management</a:t>
                    </a:r>
                  </a:p>
                </c:rich>
              </c:tx>
              <c:dLblPos val="r"/>
              <c:showLegendKey val="0"/>
              <c:showVal val="1"/>
              <c:showCatName val="0"/>
              <c:showSerName val="0"/>
              <c:showPercent val="0"/>
              <c:showBubbleSize val="0"/>
              <c:extLst>
                <c:ext xmlns:c15="http://schemas.microsoft.com/office/drawing/2012/chart" uri="{CE6537A1-D6FC-4f65-9D91-7224C49458BB}">
                  <c15:layout>
                    <c:manualLayout>
                      <c:w val="0.31114148604947661"/>
                      <c:h val="0.2566137170281293"/>
                    </c:manualLayout>
                  </c15:layout>
                  <c15:showDataLabelsRange val="0"/>
                </c:ext>
                <c:ext xmlns:c16="http://schemas.microsoft.com/office/drawing/2014/chart" uri="{C3380CC4-5D6E-409C-BE32-E72D297353CC}">
                  <c16:uniqueId val="{00000006-4EAD-4DD3-A3F9-8B95968D4AF5}"/>
                </c:ext>
              </c:extLst>
            </c:dLbl>
            <c:dLbl>
              <c:idx val="7"/>
              <c:layout>
                <c:manualLayout>
                  <c:x val="-0.1248865955688826"/>
                  <c:y val="-1.394804791927081E-2"/>
                </c:manualLayout>
              </c:layout>
              <c:tx>
                <c:rich>
                  <a:bodyPr/>
                  <a:lstStyle/>
                  <a:p>
                    <a:r>
                      <a:rPr lang="en-US"/>
                      <a:t>target community</a:t>
                    </a:r>
                  </a:p>
                </c:rich>
              </c:tx>
              <c:dLblPos val="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4EAD-4DD3-A3F9-8B95968D4AF5}"/>
                </c:ext>
              </c:extLst>
            </c:dLbl>
            <c:dLbl>
              <c:idx val="8"/>
              <c:layout>
                <c:manualLayout>
                  <c:x val="-1.2842470438241832E-2"/>
                  <c:y val="1.8518444174779384E-2"/>
                </c:manualLayout>
              </c:layout>
              <c:tx>
                <c:rich>
                  <a:bodyPr/>
                  <a:lstStyle/>
                  <a:p>
                    <a:r>
                      <a:rPr lang="en-US"/>
                      <a:t>culture</a:t>
                    </a:r>
                  </a:p>
                </c:rich>
              </c:tx>
              <c:dLblPos val="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4EAD-4DD3-A3F9-8B95968D4AF5}"/>
                </c:ext>
              </c:extLst>
            </c:dLbl>
            <c:dLbl>
              <c:idx val="9"/>
              <c:layout>
                <c:manualLayout>
                  <c:x val="-3.9595081886480761E-2"/>
                  <c:y val="1.8631581828632952E-2"/>
                </c:manualLayout>
              </c:layout>
              <c:tx>
                <c:rich>
                  <a:bodyPr/>
                  <a:lstStyle/>
                  <a:p>
                    <a:r>
                      <a:rPr lang="en-US"/>
                      <a:t>foreign policy development</a:t>
                    </a:r>
                  </a:p>
                  <a:p>
                    <a:r>
                      <a:rPr lang="en-US"/>
                      <a:t>sports development</a:t>
                    </a:r>
                  </a:p>
                </c:rich>
              </c:tx>
              <c:dLblPos val="r"/>
              <c:showLegendKey val="0"/>
              <c:showVal val="1"/>
              <c:showCatName val="0"/>
              <c:showSerName val="0"/>
              <c:showPercent val="0"/>
              <c:showBubbleSize val="0"/>
              <c:extLst>
                <c:ext xmlns:c15="http://schemas.microsoft.com/office/drawing/2012/chart" uri="{CE6537A1-D6FC-4f65-9D91-7224C49458BB}">
                  <c15:layout>
                    <c:manualLayout>
                      <c:w val="0.2314899345017592"/>
                      <c:h val="0.28442368226567277"/>
                    </c:manualLayout>
                  </c15:layout>
                  <c15:showDataLabelsRange val="0"/>
                </c:ext>
                <c:ext xmlns:c16="http://schemas.microsoft.com/office/drawing/2014/chart" uri="{C3380CC4-5D6E-409C-BE32-E72D297353CC}">
                  <c16:uniqueId val="{00000009-4EAD-4DD3-A3F9-8B95968D4AF5}"/>
                </c:ext>
              </c:extLst>
            </c:dLbl>
            <c:dLbl>
              <c:idx val="10"/>
              <c:delete val="1"/>
              <c:extLst>
                <c:ext xmlns:c15="http://schemas.microsoft.com/office/drawing/2012/chart" uri="{CE6537A1-D6FC-4f65-9D91-7224C49458BB}"/>
                <c:ext xmlns:c16="http://schemas.microsoft.com/office/drawing/2014/chart" uri="{C3380CC4-5D6E-409C-BE32-E72D297353CC}">
                  <c16:uniqueId val="{0000000A-4EAD-4DD3-A3F9-8B95968D4AF5}"/>
                </c:ext>
              </c:extLst>
            </c:dLbl>
            <c:dLbl>
              <c:idx val="11"/>
              <c:layout>
                <c:manualLayout>
                  <c:x val="-0.15254775571399651"/>
                  <c:y val="1.3894033813560096E-2"/>
                </c:manualLayout>
              </c:layout>
              <c:tx>
                <c:rich>
                  <a:bodyPr/>
                  <a:lstStyle/>
                  <a:p>
                    <a:r>
                      <a:rPr lang="en-US"/>
                      <a:t>potential of sport</a:t>
                    </a:r>
                  </a:p>
                </c:rich>
              </c:tx>
              <c:dLblPos val="r"/>
              <c:showLegendKey val="0"/>
              <c:showVal val="1"/>
              <c:showCatName val="0"/>
              <c:showSerName val="0"/>
              <c:showPercent val="0"/>
              <c:showBubbleSize val="0"/>
              <c:extLst>
                <c:ext xmlns:c15="http://schemas.microsoft.com/office/drawing/2012/chart" uri="{CE6537A1-D6FC-4f65-9D91-7224C49458BB}">
                  <c15:layout>
                    <c:manualLayout>
                      <c:w val="0.22482410685460708"/>
                      <c:h val="9.8171367049570718E-2"/>
                    </c:manualLayout>
                  </c15:layout>
                  <c15:showDataLabelsRange val="0"/>
                </c:ext>
                <c:ext xmlns:c16="http://schemas.microsoft.com/office/drawing/2014/chart" uri="{C3380CC4-5D6E-409C-BE32-E72D297353CC}">
                  <c16:uniqueId val="{0000000B-4EAD-4DD3-A3F9-8B95968D4AF5}"/>
                </c:ext>
              </c:extLst>
            </c:dLbl>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j-lt"/>
                    <a:ea typeface="+mn-ea"/>
                    <a:cs typeface="B Nazanin" panose="00000400000000000000" pitchFamily="2" charset="-78"/>
                  </a:defRPr>
                </a:pPr>
                <a:endParaRPr lang="en-US"/>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Sheet1!$B$1:$B$12</c:f>
              <c:numCache>
                <c:formatCode>General</c:formatCode>
                <c:ptCount val="12"/>
                <c:pt idx="0">
                  <c:v>8</c:v>
                </c:pt>
                <c:pt idx="1">
                  <c:v>8</c:v>
                </c:pt>
                <c:pt idx="2">
                  <c:v>1</c:v>
                </c:pt>
                <c:pt idx="3">
                  <c:v>2</c:v>
                </c:pt>
                <c:pt idx="4">
                  <c:v>8</c:v>
                </c:pt>
                <c:pt idx="5">
                  <c:v>2</c:v>
                </c:pt>
                <c:pt idx="6">
                  <c:v>6</c:v>
                </c:pt>
                <c:pt idx="7">
                  <c:v>6</c:v>
                </c:pt>
                <c:pt idx="8">
                  <c:v>3</c:v>
                </c:pt>
                <c:pt idx="9">
                  <c:v>12</c:v>
                </c:pt>
                <c:pt idx="10">
                  <c:v>12</c:v>
                </c:pt>
                <c:pt idx="11">
                  <c:v>2</c:v>
                </c:pt>
              </c:numCache>
            </c:numRef>
          </c:xVal>
          <c:yVal>
            <c:numRef>
              <c:f>Sheet1!$C$1:$C$12</c:f>
              <c:numCache>
                <c:formatCode>General</c:formatCode>
                <c:ptCount val="12"/>
                <c:pt idx="0">
                  <c:v>4</c:v>
                </c:pt>
                <c:pt idx="1">
                  <c:v>4</c:v>
                </c:pt>
                <c:pt idx="2">
                  <c:v>9</c:v>
                </c:pt>
                <c:pt idx="3">
                  <c:v>10</c:v>
                </c:pt>
                <c:pt idx="4">
                  <c:v>3</c:v>
                </c:pt>
                <c:pt idx="5">
                  <c:v>4</c:v>
                </c:pt>
                <c:pt idx="6">
                  <c:v>7</c:v>
                </c:pt>
                <c:pt idx="7">
                  <c:v>7</c:v>
                </c:pt>
                <c:pt idx="8">
                  <c:v>8</c:v>
                </c:pt>
                <c:pt idx="9">
                  <c:v>2</c:v>
                </c:pt>
                <c:pt idx="10">
                  <c:v>2</c:v>
                </c:pt>
                <c:pt idx="11">
                  <c:v>10</c:v>
                </c:pt>
              </c:numCache>
            </c:numRef>
          </c:yVal>
          <c:smooth val="0"/>
          <c:extLst>
            <c:ext xmlns:c16="http://schemas.microsoft.com/office/drawing/2014/chart" uri="{C3380CC4-5D6E-409C-BE32-E72D297353CC}">
              <c16:uniqueId val="{0000000C-4EAD-4DD3-A3F9-8B95968D4AF5}"/>
            </c:ext>
          </c:extLst>
        </c:ser>
        <c:dLbls>
          <c:showLegendKey val="0"/>
          <c:showVal val="0"/>
          <c:showCatName val="0"/>
          <c:showSerName val="0"/>
          <c:showPercent val="0"/>
          <c:showBubbleSize val="0"/>
        </c:dLbls>
        <c:axId val="775023440"/>
        <c:axId val="775018448"/>
      </c:scatterChart>
      <c:valAx>
        <c:axId val="77502344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ysClr val="windowText" lastClr="000000"/>
                    </a:solidFill>
                    <a:latin typeface="+mj-lt"/>
                    <a:ea typeface="+mn-ea"/>
                    <a:cs typeface="B Nazanin" panose="00000400000000000000" pitchFamily="2" charset="-78"/>
                  </a:defRPr>
                </a:pPr>
                <a:r>
                  <a:rPr lang="en-US"/>
                  <a:t>Degree of dependence</a:t>
                </a:r>
              </a:p>
            </c:rich>
          </c:tx>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j-lt"/>
                  <a:ea typeface="+mn-ea"/>
                  <a:cs typeface="B Nazanin" panose="00000400000000000000" pitchFamily="2" charset="-78"/>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j-lt"/>
                <a:ea typeface="+mn-ea"/>
                <a:cs typeface="B Nazanin" panose="00000400000000000000" pitchFamily="2" charset="-78"/>
              </a:defRPr>
            </a:pPr>
            <a:endParaRPr lang="en-US"/>
          </a:p>
        </c:txPr>
        <c:crossAx val="775018448"/>
        <c:crosses val="autoZero"/>
        <c:crossBetween val="midCat"/>
        <c:majorUnit val="1"/>
      </c:valAx>
      <c:valAx>
        <c:axId val="775018448"/>
        <c:scaling>
          <c:orientation val="minMax"/>
          <c:max val="1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ysClr val="windowText" lastClr="000000"/>
                    </a:solidFill>
                    <a:latin typeface="+mj-lt"/>
                    <a:ea typeface="+mn-ea"/>
                    <a:cs typeface="B Nazanin" panose="00000400000000000000" pitchFamily="2" charset="-78"/>
                  </a:defRPr>
                </a:pPr>
                <a:r>
                  <a:rPr lang="en-US"/>
                  <a:t>Influence power</a:t>
                </a:r>
              </a:p>
            </c:rich>
          </c:tx>
          <c:layout>
            <c:manualLayout>
              <c:xMode val="edge"/>
              <c:yMode val="edge"/>
              <c:x val="2.2222222222222223E-2"/>
              <c:y val="0.30218540390784487"/>
            </c:manualLayout>
          </c:layout>
          <c:overlay val="0"/>
          <c:spPr>
            <a:noFill/>
            <a:ln>
              <a:noFill/>
            </a:ln>
            <a:effectLst/>
          </c:spPr>
          <c:txPr>
            <a:bodyPr rot="-5400000" spcFirstLastPara="1" vertOverflow="ellipsis" vert="horz" wrap="square" anchor="ctr" anchorCtr="1"/>
            <a:lstStyle/>
            <a:p>
              <a:pPr>
                <a:defRPr sz="1100" b="0" i="0" u="none" strike="noStrike" kern="1200" baseline="0">
                  <a:solidFill>
                    <a:sysClr val="windowText" lastClr="000000"/>
                  </a:solidFill>
                  <a:latin typeface="+mj-lt"/>
                  <a:ea typeface="+mn-ea"/>
                  <a:cs typeface="B Nazanin" panose="00000400000000000000" pitchFamily="2" charset="-78"/>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j-lt"/>
                <a:ea typeface="+mn-ea"/>
                <a:cs typeface="B Nazanin" panose="00000400000000000000" pitchFamily="2" charset="-78"/>
              </a:defRPr>
            </a:pPr>
            <a:endParaRPr lang="en-US"/>
          </a:p>
        </c:txPr>
        <c:crossAx val="775023440"/>
        <c:crosses val="autoZero"/>
        <c:crossBetween val="midCat"/>
        <c:majorUnit val="1"/>
      </c:valAx>
      <c:spPr>
        <a:noFill/>
        <a:ln>
          <a:noFill/>
        </a:ln>
        <a:effectLst/>
      </c:spPr>
    </c:plotArea>
    <c:plotVisOnly val="1"/>
    <c:dispBlanksAs val="gap"/>
    <c:showDLblsOverMax val="0"/>
  </c:chart>
  <c:spPr>
    <a:noFill/>
    <a:ln>
      <a:noFill/>
    </a:ln>
    <a:effectLst/>
  </c:spPr>
  <c:txPr>
    <a:bodyPr/>
    <a:lstStyle/>
    <a:p>
      <a:pPr>
        <a:defRPr sz="1100" b="0">
          <a:solidFill>
            <a:sysClr val="windowText" lastClr="000000"/>
          </a:solidFill>
          <a:latin typeface="+mj-lt"/>
          <a:cs typeface="B Nazanin" panose="00000400000000000000" pitchFamily="2" charset="-78"/>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0.00833</cdr:x>
      <cdr:y>0.0191</cdr:y>
    </cdr:from>
    <cdr:to>
      <cdr:x>0.11258</cdr:x>
      <cdr:y>0.12326</cdr:y>
    </cdr:to>
    <cdr:sp macro="" textlink="">
      <cdr:nvSpPr>
        <cdr:cNvPr id="2" name="TextBox 1"/>
        <cdr:cNvSpPr txBox="1"/>
      </cdr:nvSpPr>
      <cdr:spPr>
        <a:xfrm xmlns:a="http://schemas.openxmlformats.org/drawingml/2006/main">
          <a:off x="38058" y="52334"/>
          <a:ext cx="476292" cy="285401"/>
        </a:xfrm>
        <a:prstGeom xmlns:a="http://schemas.openxmlformats.org/drawingml/2006/main" prst="rect">
          <a:avLst/>
        </a:prstGeom>
      </cdr:spPr>
      <cdr:txBody>
        <a:bodyPr xmlns:a="http://schemas.openxmlformats.org/drawingml/2006/main" vertOverflow="clip" wrap="square" rtlCol="1"/>
        <a:lstStyle xmlns:a="http://schemas.openxmlformats.org/drawingml/2006/main"/>
        <a:p xmlns:a="http://schemas.openxmlformats.org/drawingml/2006/main">
          <a:r>
            <a:rPr lang="en-US" sz="1000" b="0">
              <a:cs typeface="B Nazanin" panose="00000400000000000000" pitchFamily="2" charset="-78"/>
            </a:rPr>
            <a:t>high</a:t>
          </a:r>
          <a:endParaRPr lang="fa-IR" sz="1000" b="0">
            <a:cs typeface="B Nazanin" panose="00000400000000000000" pitchFamily="2" charset="-78"/>
          </a:endParaRPr>
        </a:p>
      </cdr:txBody>
    </cdr:sp>
  </cdr:relSizeAnchor>
  <cdr:relSizeAnchor xmlns:cdr="http://schemas.openxmlformats.org/drawingml/2006/chartDrawing">
    <cdr:from>
      <cdr:x>0.02153</cdr:x>
      <cdr:y>0.75463</cdr:y>
    </cdr:from>
    <cdr:to>
      <cdr:x>0.14177</cdr:x>
      <cdr:y>0.8588</cdr:y>
    </cdr:to>
    <cdr:sp macro="" textlink="">
      <cdr:nvSpPr>
        <cdr:cNvPr id="3" name="TextBox 1"/>
        <cdr:cNvSpPr txBox="1"/>
      </cdr:nvSpPr>
      <cdr:spPr>
        <a:xfrm xmlns:a="http://schemas.openxmlformats.org/drawingml/2006/main">
          <a:off x="98367" y="2067705"/>
          <a:ext cx="549333" cy="285428"/>
        </a:xfrm>
        <a:prstGeom xmlns:a="http://schemas.openxmlformats.org/drawingml/2006/main" prst="rect">
          <a:avLst/>
        </a:prstGeom>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b="0">
              <a:cs typeface="B Nazanin" panose="00000400000000000000" pitchFamily="2" charset="-78"/>
            </a:rPr>
            <a:t>Low</a:t>
          </a:r>
          <a:endParaRPr lang="fa-IR" sz="1100" b="0">
            <a:cs typeface="B Nazanin" panose="00000400000000000000" pitchFamily="2" charset="-78"/>
          </a:endParaRPr>
        </a:p>
      </cdr:txBody>
    </cdr:sp>
  </cdr:relSizeAnchor>
  <cdr:relSizeAnchor xmlns:cdr="http://schemas.openxmlformats.org/drawingml/2006/chartDrawing">
    <cdr:from>
      <cdr:x>0.86101</cdr:x>
      <cdr:y>0.85538</cdr:y>
    </cdr:from>
    <cdr:to>
      <cdr:x>0.98611</cdr:x>
      <cdr:y>0.95954</cdr:y>
    </cdr:to>
    <cdr:sp macro="" textlink="">
      <cdr:nvSpPr>
        <cdr:cNvPr id="4" name="TextBox 1"/>
        <cdr:cNvSpPr txBox="1"/>
      </cdr:nvSpPr>
      <cdr:spPr>
        <a:xfrm xmlns:a="http://schemas.openxmlformats.org/drawingml/2006/main">
          <a:off x="3933825" y="2343766"/>
          <a:ext cx="571561" cy="285401"/>
        </a:xfrm>
        <a:prstGeom xmlns:a="http://schemas.openxmlformats.org/drawingml/2006/main" prst="rect">
          <a:avLst/>
        </a:prstGeom>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b="0">
              <a:cs typeface="B Nazanin" panose="00000400000000000000" pitchFamily="2" charset="-78"/>
            </a:rPr>
            <a:t>high</a:t>
          </a:r>
          <a:endParaRPr lang="fa-IR" sz="1000" b="0">
            <a:cs typeface="B Nazanin" panose="00000400000000000000" pitchFamily="2" charset="-78"/>
          </a:endParaRPr>
        </a:p>
      </cdr:txBody>
    </cdr:sp>
  </cdr:relSizeAnchor>
  <cdr:relSizeAnchor xmlns:cdr="http://schemas.openxmlformats.org/drawingml/2006/chartDrawing">
    <cdr:from>
      <cdr:x>0.1375</cdr:x>
      <cdr:y>0.34201</cdr:y>
    </cdr:from>
    <cdr:to>
      <cdr:x>0.95625</cdr:x>
      <cdr:y>0.34549</cdr:y>
    </cdr:to>
    <cdr:cxnSp macro="">
      <cdr:nvCxnSpPr>
        <cdr:cNvPr id="6" name="Straight Connector 5">
          <a:extLst xmlns:a="http://schemas.openxmlformats.org/drawingml/2006/main">
            <a:ext uri="{FF2B5EF4-FFF2-40B4-BE49-F238E27FC236}">
              <a16:creationId xmlns:a16="http://schemas.microsoft.com/office/drawing/2014/main" id="{875F14D2-9AF6-440F-9A84-E2E735FA3CA0}"/>
            </a:ext>
          </a:extLst>
        </cdr:cNvPr>
        <cdr:cNvCxnSpPr/>
      </cdr:nvCxnSpPr>
      <cdr:spPr>
        <a:xfrm xmlns:a="http://schemas.openxmlformats.org/drawingml/2006/main">
          <a:off x="628650" y="938213"/>
          <a:ext cx="3743325" cy="9525"/>
        </a:xfrm>
        <a:prstGeom xmlns:a="http://schemas.openxmlformats.org/drawingml/2006/main" prst="line">
          <a:avLst/>
        </a:prstGeom>
        <a:ln xmlns:a="http://schemas.openxmlformats.org/drawingml/2006/main" w="1905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0.57292</cdr:x>
      <cdr:y>0.05729</cdr:y>
    </cdr:from>
    <cdr:to>
      <cdr:x>0.57292</cdr:x>
      <cdr:y>0.75694</cdr:y>
    </cdr:to>
    <cdr:cxnSp macro="">
      <cdr:nvCxnSpPr>
        <cdr:cNvPr id="8" name="Straight Connector 7">
          <a:extLst xmlns:a="http://schemas.openxmlformats.org/drawingml/2006/main">
            <a:ext uri="{FF2B5EF4-FFF2-40B4-BE49-F238E27FC236}">
              <a16:creationId xmlns:a16="http://schemas.microsoft.com/office/drawing/2014/main" id="{D69C7405-E3F1-4486-8F46-6A1D61619477}"/>
            </a:ext>
          </a:extLst>
        </cdr:cNvPr>
        <cdr:cNvCxnSpPr/>
      </cdr:nvCxnSpPr>
      <cdr:spPr>
        <a:xfrm xmlns:a="http://schemas.openxmlformats.org/drawingml/2006/main" flipV="1">
          <a:off x="2619375" y="157159"/>
          <a:ext cx="0" cy="1919291"/>
        </a:xfrm>
        <a:prstGeom xmlns:a="http://schemas.openxmlformats.org/drawingml/2006/main" prst="line">
          <a:avLst/>
        </a:prstGeom>
        <a:ln xmlns:a="http://schemas.openxmlformats.org/drawingml/2006/main" w="1905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0.78382</cdr:x>
      <cdr:y>0.36086</cdr:y>
    </cdr:from>
    <cdr:to>
      <cdr:x>1</cdr:x>
      <cdr:y>0.52475</cdr:y>
    </cdr:to>
    <cdr:sp macro="" textlink="">
      <cdr:nvSpPr>
        <cdr:cNvPr id="7" name="TextBox 6"/>
        <cdr:cNvSpPr txBox="1"/>
      </cdr:nvSpPr>
      <cdr:spPr>
        <a:xfrm xmlns:a="http://schemas.openxmlformats.org/drawingml/2006/main">
          <a:off x="3881017" y="1099324"/>
          <a:ext cx="1070396" cy="499289"/>
        </a:xfrm>
        <a:prstGeom xmlns:a="http://schemas.openxmlformats.org/drawingml/2006/main" prst="rect">
          <a:avLst/>
        </a:prstGeom>
        <a:solidFill xmlns:a="http://schemas.openxmlformats.org/drawingml/2006/main">
          <a:sysClr val="window" lastClr="FFFFFF"/>
        </a:solidFill>
      </cdr:spPr>
      <cdr:txBody>
        <a:bodyPr xmlns:a="http://schemas.openxmlformats.org/drawingml/2006/main" vertOverflow="clip" wrap="square" rtlCol="1"/>
        <a:lstStyle xmlns:a="http://schemas.openxmlformats.org/drawingml/2006/main"/>
        <a:p xmlns:a="http://schemas.openxmlformats.org/drawingml/2006/main">
          <a:pPr algn="ctr"/>
          <a:r>
            <a:rPr lang="en-US" sz="1000" b="1" dirty="0">
              <a:solidFill>
                <a:srgbClr val="FF0000"/>
              </a:solidFill>
              <a:cs typeface="B Nazanin" panose="00000400000000000000" pitchFamily="2" charset="-78"/>
            </a:rPr>
            <a:t>The dependent variables</a:t>
          </a:r>
          <a:endParaRPr lang="fa-IR" sz="1000" b="1" dirty="0">
            <a:solidFill>
              <a:srgbClr val="FF0000"/>
            </a:solidFill>
            <a:cs typeface="B Nazanin" panose="00000400000000000000" pitchFamily="2" charset="-78"/>
          </a:endParaRPr>
        </a:p>
      </cdr:txBody>
    </cdr:sp>
  </cdr:relSizeAnchor>
  <cdr:relSizeAnchor xmlns:cdr="http://schemas.openxmlformats.org/drawingml/2006/chartDrawing">
    <cdr:from>
      <cdr:x>0.67083</cdr:x>
      <cdr:y>0.12963</cdr:y>
    </cdr:from>
    <cdr:to>
      <cdr:x>0.9319</cdr:x>
      <cdr:y>0.23727</cdr:y>
    </cdr:to>
    <cdr:sp macro="" textlink="">
      <cdr:nvSpPr>
        <cdr:cNvPr id="9" name="TextBox 1"/>
        <cdr:cNvSpPr txBox="1"/>
      </cdr:nvSpPr>
      <cdr:spPr>
        <a:xfrm xmlns:a="http://schemas.openxmlformats.org/drawingml/2006/main">
          <a:off x="3064889" y="355189"/>
          <a:ext cx="1192786" cy="294937"/>
        </a:xfrm>
        <a:prstGeom xmlns:a="http://schemas.openxmlformats.org/drawingml/2006/main" prst="rect">
          <a:avLst/>
        </a:prstGeom>
        <a:solidFill xmlns:a="http://schemas.openxmlformats.org/drawingml/2006/main">
          <a:sysClr val="window" lastClr="FFFFFF"/>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b="1">
              <a:solidFill>
                <a:srgbClr val="FF0000"/>
              </a:solidFill>
              <a:cs typeface="B Nazanin" panose="00000400000000000000" pitchFamily="2" charset="-78"/>
            </a:rPr>
            <a:t>Linked variables</a:t>
          </a:r>
          <a:endParaRPr lang="fa-IR" sz="1000" b="1">
            <a:solidFill>
              <a:srgbClr val="FF0000"/>
            </a:solidFill>
            <a:cs typeface="B Nazanin" panose="00000400000000000000" pitchFamily="2" charset="-78"/>
          </a:endParaRPr>
        </a:p>
      </cdr:txBody>
    </cdr:sp>
  </cdr:relSizeAnchor>
  <cdr:relSizeAnchor xmlns:cdr="http://schemas.openxmlformats.org/drawingml/2006/chartDrawing">
    <cdr:from>
      <cdr:x>0.37364</cdr:x>
      <cdr:y>0.10529</cdr:y>
    </cdr:from>
    <cdr:to>
      <cdr:x>0.54621</cdr:x>
      <cdr:y>0.21293</cdr:y>
    </cdr:to>
    <cdr:sp macro="" textlink="">
      <cdr:nvSpPr>
        <cdr:cNvPr id="10" name="TextBox 1"/>
        <cdr:cNvSpPr txBox="1"/>
      </cdr:nvSpPr>
      <cdr:spPr>
        <a:xfrm xmlns:a="http://schemas.openxmlformats.org/drawingml/2006/main">
          <a:off x="1707113" y="288491"/>
          <a:ext cx="788437" cy="294936"/>
        </a:xfrm>
        <a:prstGeom xmlns:a="http://schemas.openxmlformats.org/drawingml/2006/main" prst="rect">
          <a:avLst/>
        </a:prstGeom>
        <a:solidFill xmlns:a="http://schemas.openxmlformats.org/drawingml/2006/main">
          <a:sysClr val="window" lastClr="FFFFFF"/>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a:solidFill>
                <a:srgbClr val="FF0000"/>
              </a:solidFill>
              <a:cs typeface="B Nazanin" panose="00000400000000000000" pitchFamily="2" charset="-78"/>
            </a:rPr>
            <a:t>Influence variables</a:t>
          </a:r>
          <a:endParaRPr lang="fa-IR" sz="1000" b="1">
            <a:solidFill>
              <a:srgbClr val="FF0000"/>
            </a:solidFill>
            <a:cs typeface="B Nazanin" panose="00000400000000000000" pitchFamily="2" charset="-78"/>
          </a:endParaRPr>
        </a:p>
      </cdr:txBody>
    </cdr:sp>
  </cdr:relSizeAnchor>
  <cdr:relSizeAnchor xmlns:cdr="http://schemas.openxmlformats.org/drawingml/2006/chartDrawing">
    <cdr:from>
      <cdr:x>0.26667</cdr:x>
      <cdr:y>0.56019</cdr:y>
    </cdr:from>
    <cdr:to>
      <cdr:x>0.51944</cdr:x>
      <cdr:y>0.66782</cdr:y>
    </cdr:to>
    <cdr:sp macro="" textlink="">
      <cdr:nvSpPr>
        <cdr:cNvPr id="11" name="TextBox 1"/>
        <cdr:cNvSpPr txBox="1"/>
      </cdr:nvSpPr>
      <cdr:spPr>
        <a:xfrm xmlns:a="http://schemas.openxmlformats.org/drawingml/2006/main">
          <a:off x="1219200" y="1536700"/>
          <a:ext cx="1155699" cy="295275"/>
        </a:xfrm>
        <a:prstGeom xmlns:a="http://schemas.openxmlformats.org/drawingml/2006/main" prst="rect">
          <a:avLst/>
        </a:prstGeom>
        <a:solidFill xmlns:a="http://schemas.openxmlformats.org/drawingml/2006/main">
          <a:sysClr val="window" lastClr="FFFFFF"/>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a:solidFill>
                <a:srgbClr val="FF0000"/>
              </a:solidFill>
              <a:cs typeface="B Nazanin" panose="00000400000000000000" pitchFamily="2" charset="-78"/>
            </a:rPr>
            <a:t>Autonomy variables</a:t>
          </a:r>
          <a:endParaRPr lang="fa-IR" sz="1000" b="1">
            <a:solidFill>
              <a:srgbClr val="FF0000"/>
            </a:solidFill>
            <a:cs typeface="B Nazanin" panose="00000400000000000000" pitchFamily="2" charset="-78"/>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0EEB60-EED4-468F-8426-8CDD907F817F}" type="datetimeFigureOut">
              <a:rPr lang="en-US" smtClean="0"/>
              <a:t>2/26/2022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C1F9F0-FF1D-4D6D-88B3-A558D6135C78}" type="slidenum">
              <a:rPr lang="en-US" smtClean="0"/>
              <a:t>‹#›</a:t>
            </a:fld>
            <a:endParaRPr lang="en-US"/>
          </a:p>
        </p:txBody>
      </p:sp>
    </p:spTree>
    <p:extLst>
      <p:ext uri="{BB962C8B-B14F-4D97-AF65-F5344CB8AC3E}">
        <p14:creationId xmlns:p14="http://schemas.microsoft.com/office/powerpoint/2010/main" val="2689700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C1F9F0-FF1D-4D6D-88B3-A558D6135C78}" type="slidenum">
              <a:rPr lang="en-US" smtClean="0"/>
              <a:t>2</a:t>
            </a:fld>
            <a:endParaRPr lang="en-US"/>
          </a:p>
        </p:txBody>
      </p:sp>
    </p:spTree>
    <p:extLst>
      <p:ext uri="{BB962C8B-B14F-4D97-AF65-F5344CB8AC3E}">
        <p14:creationId xmlns:p14="http://schemas.microsoft.com/office/powerpoint/2010/main" val="85042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C1F9F0-FF1D-4D6D-88B3-A558D6135C78}" type="slidenum">
              <a:rPr lang="en-US" smtClean="0"/>
              <a:t>3</a:t>
            </a:fld>
            <a:endParaRPr lang="en-US"/>
          </a:p>
        </p:txBody>
      </p:sp>
    </p:spTree>
    <p:extLst>
      <p:ext uri="{BB962C8B-B14F-4D97-AF65-F5344CB8AC3E}">
        <p14:creationId xmlns:p14="http://schemas.microsoft.com/office/powerpoint/2010/main" val="3795519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(Research Method, Population and Sample, Sampling methods, tools, data analysis methods)</a:t>
            </a:r>
            <a:endParaRPr lang="en-US" dirty="0"/>
          </a:p>
        </p:txBody>
      </p:sp>
      <p:sp>
        <p:nvSpPr>
          <p:cNvPr id="4" name="Slide Number Placeholder 3"/>
          <p:cNvSpPr>
            <a:spLocks noGrp="1"/>
          </p:cNvSpPr>
          <p:nvPr>
            <p:ph type="sldNum" sz="quarter" idx="10"/>
          </p:nvPr>
        </p:nvSpPr>
        <p:spPr/>
        <p:txBody>
          <a:bodyPr/>
          <a:lstStyle/>
          <a:p>
            <a:fld id="{CEC1F9F0-FF1D-4D6D-88B3-A558D6135C78}" type="slidenum">
              <a:rPr lang="en-US" smtClean="0"/>
              <a:t>4</a:t>
            </a:fld>
            <a:endParaRPr lang="en-US"/>
          </a:p>
        </p:txBody>
      </p:sp>
    </p:spTree>
    <p:extLst>
      <p:ext uri="{BB962C8B-B14F-4D97-AF65-F5344CB8AC3E}">
        <p14:creationId xmlns:p14="http://schemas.microsoft.com/office/powerpoint/2010/main" val="1642284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2F1B3A8-5817-4608-A646-E255794C6019}" type="datetimeFigureOut">
              <a:rPr lang="en-US" smtClean="0"/>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03C96-CE76-4484-877F-E681DC875936}" type="slidenum">
              <a:rPr lang="en-US" smtClean="0"/>
              <a:t>‹#›</a:t>
            </a:fld>
            <a:endParaRPr lang="en-US"/>
          </a:p>
        </p:txBody>
      </p:sp>
    </p:spTree>
    <p:extLst>
      <p:ext uri="{BB962C8B-B14F-4D97-AF65-F5344CB8AC3E}">
        <p14:creationId xmlns:p14="http://schemas.microsoft.com/office/powerpoint/2010/main" val="3720180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F1B3A8-5817-4608-A646-E255794C6019}" type="datetimeFigureOut">
              <a:rPr lang="en-US" smtClean="0"/>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03C96-CE76-4484-877F-E681DC875936}" type="slidenum">
              <a:rPr lang="en-US" smtClean="0"/>
              <a:t>‹#›</a:t>
            </a:fld>
            <a:endParaRPr lang="en-US"/>
          </a:p>
        </p:txBody>
      </p:sp>
    </p:spTree>
    <p:extLst>
      <p:ext uri="{BB962C8B-B14F-4D97-AF65-F5344CB8AC3E}">
        <p14:creationId xmlns:p14="http://schemas.microsoft.com/office/powerpoint/2010/main" val="2568631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F1B3A8-5817-4608-A646-E255794C6019}" type="datetimeFigureOut">
              <a:rPr lang="en-US" smtClean="0"/>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03C96-CE76-4484-877F-E681DC875936}" type="slidenum">
              <a:rPr lang="en-US" smtClean="0"/>
              <a:t>‹#›</a:t>
            </a:fld>
            <a:endParaRPr lang="en-US"/>
          </a:p>
        </p:txBody>
      </p:sp>
    </p:spTree>
    <p:extLst>
      <p:ext uri="{BB962C8B-B14F-4D97-AF65-F5344CB8AC3E}">
        <p14:creationId xmlns:p14="http://schemas.microsoft.com/office/powerpoint/2010/main" val="3371708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F1B3A8-5817-4608-A646-E255794C6019}" type="datetimeFigureOut">
              <a:rPr lang="en-US" smtClean="0"/>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03C96-CE76-4484-877F-E681DC875936}" type="slidenum">
              <a:rPr lang="en-US" smtClean="0"/>
              <a:t>‹#›</a:t>
            </a:fld>
            <a:endParaRPr lang="en-US"/>
          </a:p>
        </p:txBody>
      </p:sp>
    </p:spTree>
    <p:extLst>
      <p:ext uri="{BB962C8B-B14F-4D97-AF65-F5344CB8AC3E}">
        <p14:creationId xmlns:p14="http://schemas.microsoft.com/office/powerpoint/2010/main" val="1883459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F1B3A8-5817-4608-A646-E255794C6019}" type="datetimeFigureOut">
              <a:rPr lang="en-US" smtClean="0"/>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03C96-CE76-4484-877F-E681DC875936}" type="slidenum">
              <a:rPr lang="en-US" smtClean="0"/>
              <a:t>‹#›</a:t>
            </a:fld>
            <a:endParaRPr lang="en-US"/>
          </a:p>
        </p:txBody>
      </p:sp>
    </p:spTree>
    <p:extLst>
      <p:ext uri="{BB962C8B-B14F-4D97-AF65-F5344CB8AC3E}">
        <p14:creationId xmlns:p14="http://schemas.microsoft.com/office/powerpoint/2010/main" val="3752827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438400"/>
            <a:ext cx="4038600" cy="3687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438400"/>
            <a:ext cx="4038600" cy="3687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2F1B3A8-5817-4608-A646-E255794C6019}" type="datetimeFigureOut">
              <a:rPr lang="en-US" smtClean="0"/>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003C96-CE76-4484-877F-E681DC875936}" type="slidenum">
              <a:rPr lang="en-US" smtClean="0"/>
              <a:t>‹#›</a:t>
            </a:fld>
            <a:endParaRPr lang="en-US"/>
          </a:p>
        </p:txBody>
      </p:sp>
    </p:spTree>
    <p:extLst>
      <p:ext uri="{BB962C8B-B14F-4D97-AF65-F5344CB8AC3E}">
        <p14:creationId xmlns:p14="http://schemas.microsoft.com/office/powerpoint/2010/main" val="244208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F1B3A8-5817-4608-A646-E255794C6019}" type="datetimeFigureOut">
              <a:rPr lang="en-US" smtClean="0"/>
              <a:t>2/26/2022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003C96-CE76-4484-877F-E681DC875936}" type="slidenum">
              <a:rPr lang="en-US" smtClean="0"/>
              <a:t>‹#›</a:t>
            </a:fld>
            <a:endParaRPr lang="en-US"/>
          </a:p>
        </p:txBody>
      </p:sp>
    </p:spTree>
    <p:extLst>
      <p:ext uri="{BB962C8B-B14F-4D97-AF65-F5344CB8AC3E}">
        <p14:creationId xmlns:p14="http://schemas.microsoft.com/office/powerpoint/2010/main" val="1519306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2F1B3A8-5817-4608-A646-E255794C6019}" type="datetimeFigureOut">
              <a:rPr lang="en-US" smtClean="0"/>
              <a:t>2/26/2022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003C96-CE76-4484-877F-E681DC875936}" type="slidenum">
              <a:rPr lang="en-US" smtClean="0"/>
              <a:t>‹#›</a:t>
            </a:fld>
            <a:endParaRPr lang="en-US"/>
          </a:p>
        </p:txBody>
      </p:sp>
    </p:spTree>
    <p:extLst>
      <p:ext uri="{BB962C8B-B14F-4D97-AF65-F5344CB8AC3E}">
        <p14:creationId xmlns:p14="http://schemas.microsoft.com/office/powerpoint/2010/main" val="3023944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F1B3A8-5817-4608-A646-E255794C6019}" type="datetimeFigureOut">
              <a:rPr lang="en-US" smtClean="0"/>
              <a:t>2/26/2022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003C96-CE76-4484-877F-E681DC875936}" type="slidenum">
              <a:rPr lang="en-US" smtClean="0"/>
              <a:t>‹#›</a:t>
            </a:fld>
            <a:endParaRPr lang="en-US"/>
          </a:p>
        </p:txBody>
      </p:sp>
    </p:spTree>
    <p:extLst>
      <p:ext uri="{BB962C8B-B14F-4D97-AF65-F5344CB8AC3E}">
        <p14:creationId xmlns:p14="http://schemas.microsoft.com/office/powerpoint/2010/main" val="1250968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F1B3A8-5817-4608-A646-E255794C6019}" type="datetimeFigureOut">
              <a:rPr lang="en-US" smtClean="0"/>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003C96-CE76-4484-877F-E681DC875936}" type="slidenum">
              <a:rPr lang="en-US" smtClean="0"/>
              <a:t>‹#›</a:t>
            </a:fld>
            <a:endParaRPr lang="en-US"/>
          </a:p>
        </p:txBody>
      </p:sp>
    </p:spTree>
    <p:extLst>
      <p:ext uri="{BB962C8B-B14F-4D97-AF65-F5344CB8AC3E}">
        <p14:creationId xmlns:p14="http://schemas.microsoft.com/office/powerpoint/2010/main" val="1393815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60176" y="5487193"/>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828800" y="1363428"/>
            <a:ext cx="5486400" cy="4117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Date Placeholder 4"/>
          <p:cNvSpPr>
            <a:spLocks noGrp="1"/>
          </p:cNvSpPr>
          <p:nvPr>
            <p:ph type="dt" sz="half" idx="10"/>
          </p:nvPr>
        </p:nvSpPr>
        <p:spPr/>
        <p:txBody>
          <a:bodyPr/>
          <a:lstStyle/>
          <a:p>
            <a:fld id="{32F1B3A8-5817-4608-A646-E255794C6019}" type="datetimeFigureOut">
              <a:rPr lang="en-US" smtClean="0"/>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003C96-CE76-4484-877F-E681DC875936}" type="slidenum">
              <a:rPr lang="en-US" smtClean="0"/>
              <a:t>‹#›</a:t>
            </a:fld>
            <a:endParaRPr lang="en-US"/>
          </a:p>
        </p:txBody>
      </p:sp>
    </p:spTree>
    <p:extLst>
      <p:ext uri="{BB962C8B-B14F-4D97-AF65-F5344CB8AC3E}">
        <p14:creationId xmlns:p14="http://schemas.microsoft.com/office/powerpoint/2010/main" val="1842936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447799"/>
            <a:ext cx="8229600" cy="79930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362200"/>
            <a:ext cx="8229600" cy="3763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F1B3A8-5817-4608-A646-E255794C6019}" type="datetimeFigureOut">
              <a:rPr lang="en-US" smtClean="0"/>
              <a:t>2/26/2022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003C96-CE76-4484-877F-E681DC875936}" type="slidenum">
              <a:rPr lang="en-US" smtClean="0"/>
              <a:t>‹#›</a:t>
            </a:fld>
            <a:endParaRPr lang="en-US"/>
          </a:p>
        </p:txBody>
      </p:sp>
      <p:pic>
        <p:nvPicPr>
          <p:cNvPr id="8" name="Picture 7"/>
          <p:cNvPicPr>
            <a:picLocks noChangeAspect="1"/>
          </p:cNvPicPr>
          <p:nvPr userDrawn="1"/>
        </p:nvPicPr>
        <p:blipFill>
          <a:blip r:embed="rId13"/>
          <a:stretch>
            <a:fillRect/>
          </a:stretch>
        </p:blipFill>
        <p:spPr>
          <a:xfrm>
            <a:off x="0" y="0"/>
            <a:ext cx="9144000" cy="1333500"/>
          </a:xfrm>
          <a:prstGeom prst="rect">
            <a:avLst/>
          </a:prstGeom>
        </p:spPr>
      </p:pic>
    </p:spTree>
    <p:extLst>
      <p:ext uri="{BB962C8B-B14F-4D97-AF65-F5344CB8AC3E}">
        <p14:creationId xmlns:p14="http://schemas.microsoft.com/office/powerpoint/2010/main" val="744967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705600"/>
          </a:xfrm>
          <a:prstGeom prst="rect">
            <a:avLst/>
          </a:prstGeom>
        </p:spPr>
      </p:pic>
      <p:sp>
        <p:nvSpPr>
          <p:cNvPr id="2" name="Title 1"/>
          <p:cNvSpPr>
            <a:spLocks noGrp="1"/>
          </p:cNvSpPr>
          <p:nvPr>
            <p:ph type="ctrTitle"/>
          </p:nvPr>
        </p:nvSpPr>
        <p:spPr>
          <a:xfrm>
            <a:off x="457200" y="1337628"/>
            <a:ext cx="7772400" cy="1470025"/>
          </a:xfrm>
        </p:spPr>
        <p:txBody>
          <a:bodyPr>
            <a:noAutofit/>
          </a:bodyPr>
          <a:lstStyle/>
          <a:p>
            <a:r>
              <a:rPr lang="en-US" sz="3200" dirty="0"/>
              <a:t>Analysis of strategic factors in the development of sports diplomacy in Iran with an interpretive structural modeling approach</a:t>
            </a:r>
          </a:p>
        </p:txBody>
      </p:sp>
      <p:sp>
        <p:nvSpPr>
          <p:cNvPr id="3" name="Content Placeholder 2"/>
          <p:cNvSpPr>
            <a:spLocks noGrp="1"/>
          </p:cNvSpPr>
          <p:nvPr>
            <p:ph type="subTitle" idx="1"/>
          </p:nvPr>
        </p:nvSpPr>
        <p:spPr>
          <a:xfrm>
            <a:off x="402213" y="2743200"/>
            <a:ext cx="6303387" cy="3127718"/>
          </a:xfrm>
        </p:spPr>
        <p:txBody>
          <a:bodyPr>
            <a:normAutofit fontScale="70000" lnSpcReduction="20000"/>
          </a:bodyPr>
          <a:lstStyle/>
          <a:p>
            <a:pPr marL="0" indent="0">
              <a:buNone/>
            </a:pPr>
            <a:endParaRPr lang="en-US" dirty="0"/>
          </a:p>
          <a:p>
            <a:pPr algn="ctr">
              <a:lnSpc>
                <a:spcPct val="107000"/>
              </a:lnSpc>
              <a:spcAft>
                <a:spcPts val="800"/>
              </a:spcAft>
            </a:pPr>
            <a:r>
              <a:rPr lang="en-US" sz="3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Azim Salahi Kojour</a:t>
            </a:r>
            <a:r>
              <a:rPr lang="en-US" sz="3100" baseline="30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1*</a:t>
            </a:r>
            <a:r>
              <a:rPr lang="en-US" sz="3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Mohammad Hossein Ghorbani</a:t>
            </a:r>
            <a:r>
              <a:rPr lang="en-US" sz="3100" baseline="30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2</a:t>
            </a:r>
            <a:r>
              <a:rPr lang="en-US" sz="3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Farshad Emami</a:t>
            </a:r>
            <a:r>
              <a:rPr lang="en-US" sz="3100" baseline="30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3</a:t>
            </a:r>
            <a:r>
              <a:rPr lang="en-US" sz="3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Mohammad Hossein Mohseni</a:t>
            </a:r>
            <a:r>
              <a:rPr lang="en-US" sz="3100" baseline="30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4</a:t>
            </a:r>
            <a:endParaRPr lang="en-US" sz="3100"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1. Postdoctoral Researcher, Department of Sports Management, Faculty of Physical Education and Sport Sciences, Mazandaran</a:t>
            </a:r>
            <a:r>
              <a:rPr lang="en-US" sz="2000" dirty="0">
                <a:effectLst/>
                <a:latin typeface="Calibri" panose="020F0502020204030204" pitchFamily="34" charset="0"/>
                <a:ea typeface="Calibri" panose="020F0502020204030204" pitchFamily="34" charset="0"/>
                <a:cs typeface="Arial" panose="020B0604020202020204" pitchFamily="34"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University,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Babolsar</a:t>
            </a:r>
            <a:r>
              <a:rPr lang="en-US" sz="2000" dirty="0">
                <a:effectLst/>
                <a:latin typeface="Calibri" panose="020F0502020204030204" pitchFamily="34" charset="0"/>
                <a:ea typeface="Calibri" panose="020F0502020204030204" pitchFamily="34" charset="0"/>
                <a:cs typeface="Times New Roman" panose="02020603050405020304" pitchFamily="18" charset="0"/>
              </a:rPr>
              <a:t>, Iran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 Assistant Professor of Physical Education and Sport Sciences Research Institute, Tehran, Iran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3. Assistant Professor, Department of Physical Education and Sports Science, Islamic Azad University, Ayatollah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Amoli</a:t>
            </a:r>
            <a:r>
              <a:rPr lang="en-US" sz="2000" dirty="0">
                <a:effectLst/>
                <a:latin typeface="Calibri" panose="020F0502020204030204" pitchFamily="34" charset="0"/>
                <a:ea typeface="Calibri" panose="020F0502020204030204" pitchFamily="34" charset="0"/>
                <a:cs typeface="Times New Roman" panose="02020603050405020304" pitchFamily="18" charset="0"/>
              </a:rPr>
              <a:t> Branch, Amol, Iran.</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4. Ph.D. in Sports Management, Department of Physical Education and Sports Science, Islamic Azad University, Ayatollah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Amoli</a:t>
            </a:r>
            <a:r>
              <a:rPr lang="en-US" sz="2000" dirty="0">
                <a:effectLst/>
                <a:latin typeface="Calibri" panose="020F0502020204030204" pitchFamily="34" charset="0"/>
                <a:ea typeface="Calibri" panose="020F0502020204030204" pitchFamily="34" charset="0"/>
                <a:cs typeface="Times New Roman" panose="02020603050405020304" pitchFamily="18" charset="0"/>
              </a:rPr>
              <a:t> Branch, Amol, Iran</a:t>
            </a:r>
            <a:r>
              <a:rPr lang="fa-IR" sz="2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6858000" y="4114800"/>
            <a:ext cx="1752600" cy="229414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dirty="0">
              <a:solidFill>
                <a:schemeClr val="tx1"/>
              </a:solidFill>
              <a:cs typeface="B Nazanin" panose="00000400000000000000" pitchFamily="2" charset="-78"/>
            </a:endParaRPr>
          </a:p>
        </p:txBody>
      </p:sp>
      <p:pic>
        <p:nvPicPr>
          <p:cNvPr id="7" name="Picture 6">
            <a:extLst>
              <a:ext uri="{FF2B5EF4-FFF2-40B4-BE49-F238E27FC236}">
                <a16:creationId xmlns:a16="http://schemas.microsoft.com/office/drawing/2014/main" id="{1BA556A4-9EC9-421B-92B2-DA5455980B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0" y="4175760"/>
            <a:ext cx="1752600" cy="222504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84539384"/>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additive="base">
                                        <p:cTn id="2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additive="base">
                                        <p:cTn id="3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additive="base">
                                        <p:cTn id="4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 calcmode="lin" valueType="num">
                                      <p:cBhvr additive="base">
                                        <p:cTn id="4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629400"/>
          </a:xfrm>
          <a:prstGeom prst="rect">
            <a:avLst/>
          </a:prstGeom>
        </p:spPr>
      </p:pic>
      <p:sp>
        <p:nvSpPr>
          <p:cNvPr id="3" name="Title 2"/>
          <p:cNvSpPr>
            <a:spLocks noGrp="1"/>
          </p:cNvSpPr>
          <p:nvPr>
            <p:ph type="title"/>
          </p:nvPr>
        </p:nvSpPr>
        <p:spPr/>
        <p:txBody>
          <a:bodyPr>
            <a:normAutofit/>
          </a:bodyPr>
          <a:lstStyle/>
          <a:p>
            <a:pPr algn="l"/>
            <a:r>
              <a:rPr lang="en-US" sz="3600" dirty="0"/>
              <a:t>Applications and Executive Suggestions</a:t>
            </a:r>
          </a:p>
        </p:txBody>
      </p:sp>
      <p:sp>
        <p:nvSpPr>
          <p:cNvPr id="2" name="Content Placeholder 1"/>
          <p:cNvSpPr>
            <a:spLocks noGrp="1"/>
          </p:cNvSpPr>
          <p:nvPr>
            <p:ph idx="1"/>
          </p:nvPr>
        </p:nvSpPr>
        <p:spPr>
          <a:xfrm>
            <a:off x="457200" y="2362200"/>
            <a:ext cx="8229600" cy="4038600"/>
          </a:xfrm>
        </p:spPr>
        <p:txBody>
          <a:bodyPr>
            <a:normAutofit fontScale="62500" lnSpcReduction="20000"/>
          </a:bodyPr>
          <a:lstStyle/>
          <a:p>
            <a:pPr algn="just"/>
            <a:r>
              <a:rPr lang="en-US" dirty="0"/>
              <a:t>Strengthening national identity, social cohesion and convergence, and reducing social harm are other strategies. Attracting ethnic groups in the national community through football, volleyball and wrestling is one of the functions of creating a sports identity</a:t>
            </a:r>
            <a:r>
              <a:rPr lang="fa-IR" dirty="0"/>
              <a:t>.</a:t>
            </a:r>
          </a:p>
          <a:p>
            <a:pPr algn="just"/>
            <a:r>
              <a:rPr lang="en-US" dirty="0"/>
              <a:t>In this area, the development of hosting international sporting events (regardless of the level of the event and the potential for revenue) "is another solution.</a:t>
            </a:r>
            <a:endParaRPr lang="fa-IR" dirty="0"/>
          </a:p>
          <a:p>
            <a:pPr algn="just"/>
            <a:r>
              <a:rPr lang="en-US" dirty="0"/>
              <a:t>Another strategy is to expand the activities of the academic field (faculties of sports science and political science in the field of sports diplomacy).</a:t>
            </a:r>
            <a:endParaRPr lang="fa-IR" dirty="0"/>
          </a:p>
          <a:p>
            <a:pPr algn="just"/>
            <a:r>
              <a:rPr lang="en-US" dirty="0"/>
              <a:t>Another strategy is to "introduce sports diplomacy into the Iranian dictionary and sports media and politicians using a repetition strategy.“</a:t>
            </a:r>
          </a:p>
          <a:p>
            <a:pPr algn="just"/>
            <a:r>
              <a:rPr lang="en-US" dirty="0"/>
              <a:t>"Strengthening sports tourism, utilizing the historical and cultural capacities of the country" is another strategy in this field.</a:t>
            </a:r>
          </a:p>
        </p:txBody>
      </p:sp>
    </p:spTree>
    <p:extLst>
      <p:ext uri="{BB962C8B-B14F-4D97-AF65-F5344CB8AC3E}">
        <p14:creationId xmlns:p14="http://schemas.microsoft.com/office/powerpoint/2010/main" val="3061470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629400"/>
          </a:xfrm>
          <a:prstGeom prst="rect">
            <a:avLst/>
          </a:prstGeom>
        </p:spPr>
      </p:pic>
      <p:sp>
        <p:nvSpPr>
          <p:cNvPr id="3" name="Title 2"/>
          <p:cNvSpPr>
            <a:spLocks noGrp="1"/>
          </p:cNvSpPr>
          <p:nvPr>
            <p:ph type="title"/>
          </p:nvPr>
        </p:nvSpPr>
        <p:spPr/>
        <p:txBody>
          <a:bodyPr>
            <a:normAutofit/>
          </a:bodyPr>
          <a:lstStyle/>
          <a:p>
            <a:pPr algn="l"/>
            <a:r>
              <a:rPr lang="en-US" sz="3600" dirty="0"/>
              <a:t>Applications and Executive Suggestions</a:t>
            </a:r>
          </a:p>
        </p:txBody>
      </p:sp>
      <p:sp>
        <p:nvSpPr>
          <p:cNvPr id="2" name="Content Placeholder 1"/>
          <p:cNvSpPr>
            <a:spLocks noGrp="1"/>
          </p:cNvSpPr>
          <p:nvPr>
            <p:ph idx="1"/>
          </p:nvPr>
        </p:nvSpPr>
        <p:spPr>
          <a:xfrm>
            <a:off x="457200" y="2362200"/>
            <a:ext cx="8229600" cy="4267200"/>
          </a:xfrm>
        </p:spPr>
        <p:txBody>
          <a:bodyPr>
            <a:normAutofit fontScale="92500"/>
          </a:bodyPr>
          <a:lstStyle/>
          <a:p>
            <a:pPr algn="just"/>
            <a:r>
              <a:rPr lang="en-US" sz="1800" dirty="0"/>
              <a:t>In order to develop the country's sports diplomacy, two weaknesses were "weak financial and human resources in the field of sports diplomacy and the state structure of the country's sports." Therefore, the strategy of "creating, consolidating and strengthening financial resources and administrative structure and integrated international relations in the country's sports system" requires that more serious steps be taken by using an opportunity such as the supportive approach of some international organizations to developing countries. In this regard, the harvest.“</a:t>
            </a:r>
          </a:p>
          <a:p>
            <a:pPr algn="just"/>
            <a:r>
              <a:rPr lang="en-US" sz="1800" dirty="0"/>
              <a:t>Another strategy for developing the country's sports diplomacy is to create unity and empathy among the country's sports managers and figures and to create a strong position of sports in the minds of the country's major decision makers and policy makers.“</a:t>
            </a:r>
          </a:p>
          <a:p>
            <a:pPr algn="just"/>
            <a:r>
              <a:rPr lang="en-US" sz="1800" dirty="0"/>
              <a:t>Finally, in the strategic field, interactionism with the world is at stake. In this regard, it should be acknowledged that one of the important issues in foreign policy discussion is the use of all tools along with adopting an intelligent and logical approach and avoiding extremism in foreign policy. So that the policy is a win-win strategy for countries</a:t>
            </a:r>
          </a:p>
        </p:txBody>
      </p:sp>
    </p:spTree>
    <p:extLst>
      <p:ext uri="{BB962C8B-B14F-4D97-AF65-F5344CB8AC3E}">
        <p14:creationId xmlns:p14="http://schemas.microsoft.com/office/powerpoint/2010/main" val="71208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629400"/>
          </a:xfrm>
          <a:prstGeom prst="rect">
            <a:avLst/>
          </a:prstGeom>
        </p:spPr>
      </p:pic>
      <p:sp>
        <p:nvSpPr>
          <p:cNvPr id="3" name="Title 2"/>
          <p:cNvSpPr>
            <a:spLocks noGrp="1"/>
          </p:cNvSpPr>
          <p:nvPr>
            <p:ph type="title"/>
          </p:nvPr>
        </p:nvSpPr>
        <p:spPr>
          <a:xfrm>
            <a:off x="-304800" y="1943893"/>
            <a:ext cx="8229600" cy="799307"/>
          </a:xfrm>
        </p:spPr>
        <p:txBody>
          <a:bodyPr>
            <a:normAutofit/>
          </a:bodyPr>
          <a:lstStyle/>
          <a:p>
            <a:r>
              <a:rPr lang="en-US" sz="3600" dirty="0"/>
              <a:t>With thanks for your attention</a:t>
            </a:r>
          </a:p>
        </p:txBody>
      </p:sp>
      <p:sp>
        <p:nvSpPr>
          <p:cNvPr id="7" name="Content Placeholder 2">
            <a:extLst>
              <a:ext uri="{FF2B5EF4-FFF2-40B4-BE49-F238E27FC236}">
                <a16:creationId xmlns:a16="http://schemas.microsoft.com/office/drawing/2014/main" id="{66CC07EC-F325-4F8F-9D96-A4D79F70F499}"/>
              </a:ext>
            </a:extLst>
          </p:cNvPr>
          <p:cNvSpPr txBox="1">
            <a:spLocks/>
          </p:cNvSpPr>
          <p:nvPr/>
        </p:nvSpPr>
        <p:spPr>
          <a:xfrm>
            <a:off x="402213" y="2743200"/>
            <a:ext cx="6303387" cy="3127718"/>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a:p>
          <a:p>
            <a:pPr marL="0" indent="0" algn="ctr">
              <a:lnSpc>
                <a:spcPct val="107000"/>
              </a:lnSpc>
              <a:spcAft>
                <a:spcPts val="800"/>
              </a:spcAft>
              <a:buNone/>
            </a:pPr>
            <a:r>
              <a:rPr lang="en-US" sz="31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Azim Salahi Kojour</a:t>
            </a:r>
            <a:r>
              <a:rPr lang="en-US" sz="3100" baseline="300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1*</a:t>
            </a:r>
            <a:r>
              <a:rPr lang="en-US" sz="31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Mohammad Hossein Ghorbani</a:t>
            </a:r>
            <a:r>
              <a:rPr lang="en-US" sz="3100" baseline="300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2</a:t>
            </a:r>
            <a:r>
              <a:rPr lang="en-US" sz="31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Farshad Emami</a:t>
            </a:r>
            <a:r>
              <a:rPr lang="en-US" sz="3100" baseline="300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3</a:t>
            </a:r>
            <a:r>
              <a:rPr lang="en-US" sz="31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Mohammad Hossein Mohseni</a:t>
            </a:r>
            <a:r>
              <a:rPr lang="en-US" sz="3100" baseline="300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4</a:t>
            </a:r>
            <a:endParaRPr lang="en-US" sz="3100" dirty="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1. Postdoctoral Researcher, Department of Sports Management, Faculty of Physical Education and Sport Sciences, Mazandaran</a:t>
            </a:r>
            <a:r>
              <a:rPr lang="en-US" sz="2000" dirty="0">
                <a:latin typeface="Calibri" panose="020F0502020204030204" pitchFamily="34" charset="0"/>
                <a:ea typeface="Calibri" panose="020F0502020204030204" pitchFamily="34" charset="0"/>
                <a:cs typeface="Arial" panose="020B0604020202020204" pitchFamily="34" charset="0"/>
              </a:rPr>
              <a:t> </a:t>
            </a:r>
            <a:r>
              <a:rPr lang="en-US" sz="2000" dirty="0">
                <a:latin typeface="Calibri" panose="020F0502020204030204" pitchFamily="34" charset="0"/>
                <a:ea typeface="Calibri" panose="020F0502020204030204" pitchFamily="34" charset="0"/>
                <a:cs typeface="Times New Roman" panose="02020603050405020304" pitchFamily="18" charset="0"/>
              </a:rPr>
              <a:t>University, </a:t>
            </a:r>
            <a:r>
              <a:rPr lang="en-US" sz="2000" dirty="0" err="1">
                <a:latin typeface="Calibri" panose="020F0502020204030204" pitchFamily="34" charset="0"/>
                <a:ea typeface="Calibri" panose="020F0502020204030204" pitchFamily="34" charset="0"/>
                <a:cs typeface="Times New Roman" panose="02020603050405020304" pitchFamily="18" charset="0"/>
              </a:rPr>
              <a:t>Babolsar</a:t>
            </a:r>
            <a:r>
              <a:rPr lang="en-US" sz="2000" dirty="0">
                <a:latin typeface="Calibri" panose="020F0502020204030204" pitchFamily="34" charset="0"/>
                <a:ea typeface="Calibri" panose="020F0502020204030204" pitchFamily="34" charset="0"/>
                <a:cs typeface="Times New Roman" panose="02020603050405020304" pitchFamily="18" charset="0"/>
              </a:rPr>
              <a:t>, Iran</a:t>
            </a:r>
            <a:endParaRPr lang="en-US" sz="20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2. Assistant Professor of Physical Education and Sport Sciences Research Institute, Tehran, Iran</a:t>
            </a:r>
            <a:endParaRPr lang="en-US" sz="20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3. Assistant Professor, Department of Physical Education and Sports Science, Islamic Azad University, Ayatollah </a:t>
            </a:r>
            <a:r>
              <a:rPr lang="en-US" sz="2000" dirty="0" err="1">
                <a:latin typeface="Calibri" panose="020F0502020204030204" pitchFamily="34" charset="0"/>
                <a:ea typeface="Calibri" panose="020F0502020204030204" pitchFamily="34" charset="0"/>
                <a:cs typeface="Times New Roman" panose="02020603050405020304" pitchFamily="18" charset="0"/>
              </a:rPr>
              <a:t>Amoli</a:t>
            </a:r>
            <a:r>
              <a:rPr lang="en-US" sz="2000" dirty="0">
                <a:latin typeface="Calibri" panose="020F0502020204030204" pitchFamily="34" charset="0"/>
                <a:ea typeface="Calibri" panose="020F0502020204030204" pitchFamily="34" charset="0"/>
                <a:cs typeface="Times New Roman" panose="02020603050405020304" pitchFamily="18" charset="0"/>
              </a:rPr>
              <a:t> Branch, Amol, Iran.</a:t>
            </a:r>
            <a:endParaRPr lang="en-US" sz="20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4. Ph.D. in Sports Management, Department of Physical Education and Sports Science, Islamic Azad University, Ayatollah </a:t>
            </a:r>
            <a:r>
              <a:rPr lang="en-US" sz="2000" dirty="0" err="1">
                <a:latin typeface="Calibri" panose="020F0502020204030204" pitchFamily="34" charset="0"/>
                <a:ea typeface="Calibri" panose="020F0502020204030204" pitchFamily="34" charset="0"/>
                <a:cs typeface="Times New Roman" panose="02020603050405020304" pitchFamily="18" charset="0"/>
              </a:rPr>
              <a:t>Amoli</a:t>
            </a:r>
            <a:r>
              <a:rPr lang="en-US" sz="2000" dirty="0">
                <a:latin typeface="Calibri" panose="020F0502020204030204" pitchFamily="34" charset="0"/>
                <a:ea typeface="Calibri" panose="020F0502020204030204" pitchFamily="34" charset="0"/>
                <a:cs typeface="Times New Roman" panose="02020603050405020304" pitchFamily="18" charset="0"/>
              </a:rPr>
              <a:t> Branch, Amol, Iran</a:t>
            </a:r>
            <a:r>
              <a:rPr lang="fa-IR" sz="2000" dirty="0">
                <a:latin typeface="Calibri" panose="020F0502020204030204" pitchFamily="34"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8" name="Rounded Rectangle 3">
            <a:extLst>
              <a:ext uri="{FF2B5EF4-FFF2-40B4-BE49-F238E27FC236}">
                <a16:creationId xmlns:a16="http://schemas.microsoft.com/office/drawing/2014/main" id="{3047ECD0-DD22-40DB-AF40-39BFCBAF447A}"/>
              </a:ext>
            </a:extLst>
          </p:cNvPr>
          <p:cNvSpPr/>
          <p:nvPr/>
        </p:nvSpPr>
        <p:spPr>
          <a:xfrm>
            <a:off x="6858000" y="4114800"/>
            <a:ext cx="1752600" cy="229414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dirty="0">
              <a:solidFill>
                <a:schemeClr val="tx1"/>
              </a:solidFill>
              <a:cs typeface="B Nazanin" panose="00000400000000000000" pitchFamily="2" charset="-78"/>
            </a:endParaRPr>
          </a:p>
        </p:txBody>
      </p:sp>
      <p:pic>
        <p:nvPicPr>
          <p:cNvPr id="9" name="Picture 8">
            <a:extLst>
              <a:ext uri="{FF2B5EF4-FFF2-40B4-BE49-F238E27FC236}">
                <a16:creationId xmlns:a16="http://schemas.microsoft.com/office/drawing/2014/main" id="{22FEC0BF-A3DA-49B0-9665-EF1F035641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0" y="4160313"/>
            <a:ext cx="1752600" cy="222504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464732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2" presetClass="entr" presetSubtype="4"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7">
                                            <p:txEl>
                                              <p:pRg st="1" end="1"/>
                                            </p:txEl>
                                          </p:spTgt>
                                        </p:tgtEl>
                                        <p:attrNameLst>
                                          <p:attrName>style.visibility</p:attrName>
                                        </p:attrNameLst>
                                      </p:cBhvr>
                                      <p:to>
                                        <p:strVal val="visible"/>
                                      </p:to>
                                    </p:set>
                                    <p:anim calcmode="lin" valueType="num">
                                      <p:cBhvr additive="base">
                                        <p:cTn id="20"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7">
                                            <p:txEl>
                                              <p:pRg st="1" end="1"/>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 calcmode="lin" valueType="num">
                                      <p:cBhvr additive="base">
                                        <p:cTn id="28"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7">
                                            <p:txEl>
                                              <p:pRg st="3" end="3"/>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 calcmode="lin" valueType="num">
                                      <p:cBhvr additive="base">
                                        <p:cTn id="32"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7">
                                            <p:txEl>
                                              <p:pRg st="4" end="4"/>
                                            </p:txEl>
                                          </p:spTgt>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7">
                                            <p:txEl>
                                              <p:pRg st="5" end="5"/>
                                            </p:txEl>
                                          </p:spTgt>
                                        </p:tgtEl>
                                        <p:attrNameLst>
                                          <p:attrName>style.visibility</p:attrName>
                                        </p:attrNameLst>
                                      </p:cBhvr>
                                      <p:to>
                                        <p:strVal val="visible"/>
                                      </p:to>
                                    </p:set>
                                    <p:anim calcmode="lin" valueType="num">
                                      <p:cBhvr additive="base">
                                        <p:cTn id="36"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uiExpand="1" build="p"/>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705600"/>
          </a:xfrm>
          <a:prstGeom prst="rect">
            <a:avLst/>
          </a:prstGeom>
        </p:spPr>
      </p:pic>
      <p:sp>
        <p:nvSpPr>
          <p:cNvPr id="3" name="Title 2"/>
          <p:cNvSpPr>
            <a:spLocks noGrp="1"/>
          </p:cNvSpPr>
          <p:nvPr>
            <p:ph type="title"/>
          </p:nvPr>
        </p:nvSpPr>
        <p:spPr>
          <a:xfrm>
            <a:off x="446649" y="1361690"/>
            <a:ext cx="8229600" cy="756166"/>
          </a:xfrm>
          <a:noFill/>
        </p:spPr>
        <p:txBody>
          <a:bodyPr>
            <a:noAutofit/>
          </a:bodyPr>
          <a:lstStyle/>
          <a:p>
            <a:pPr algn="l"/>
            <a:r>
              <a:rPr lang="en-US" sz="2400" b="1" dirty="0"/>
              <a:t>Introduction:</a:t>
            </a:r>
          </a:p>
        </p:txBody>
      </p:sp>
      <p:sp>
        <p:nvSpPr>
          <p:cNvPr id="4" name="Content Placeholder 3"/>
          <p:cNvSpPr>
            <a:spLocks noGrp="1"/>
          </p:cNvSpPr>
          <p:nvPr>
            <p:ph idx="1"/>
          </p:nvPr>
        </p:nvSpPr>
        <p:spPr>
          <a:xfrm>
            <a:off x="446649" y="2286000"/>
            <a:ext cx="8229600" cy="4306769"/>
          </a:xfrm>
        </p:spPr>
        <p:txBody>
          <a:bodyPr>
            <a:normAutofit/>
          </a:bodyPr>
          <a:lstStyle/>
          <a:p>
            <a:pPr algn="just"/>
            <a:r>
              <a:rPr lang="en-US" sz="2400" dirty="0"/>
              <a:t>Sports diplomacy is an approach that the recent politicians and governments of the world, using individuals and sporting events, seek to create a favorable image of their country among foreign organizations and governments.</a:t>
            </a:r>
          </a:p>
          <a:p>
            <a:pPr marL="0" indent="0" algn="just">
              <a:buNone/>
            </a:pPr>
            <a:endParaRPr lang="fa-IR" sz="1050" dirty="0"/>
          </a:p>
          <a:p>
            <a:pPr algn="just"/>
            <a:r>
              <a:rPr lang="en-US" sz="2400" dirty="0"/>
              <a:t>Today, sport has become an important aspect of the political influence of governments.</a:t>
            </a:r>
          </a:p>
          <a:p>
            <a:pPr marL="0" indent="0" algn="just">
              <a:buNone/>
            </a:pPr>
            <a:endParaRPr lang="fa-IR" sz="1000" dirty="0"/>
          </a:p>
          <a:p>
            <a:pPr algn="just"/>
            <a:r>
              <a:rPr lang="en-US" sz="2400" dirty="0"/>
              <a:t>Sport is a tool for international affairs that countries can use to strengthen ties around the world.</a:t>
            </a:r>
          </a:p>
        </p:txBody>
      </p:sp>
    </p:spTree>
    <p:extLst>
      <p:ext uri="{BB962C8B-B14F-4D97-AF65-F5344CB8AC3E}">
        <p14:creationId xmlns:p14="http://schemas.microsoft.com/office/powerpoint/2010/main" val="3192242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additive="base">
                                        <p:cTn id="1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 calcmode="lin" valueType="num">
                                      <p:cBhvr additive="base">
                                        <p:cTn id="20"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 calcmode="lin" valueType="num">
                                      <p:cBhvr additive="base">
                                        <p:cTn id="26"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705600"/>
          </a:xfrm>
          <a:prstGeom prst="rect">
            <a:avLst/>
          </a:prstGeom>
        </p:spPr>
      </p:pic>
      <p:sp>
        <p:nvSpPr>
          <p:cNvPr id="3" name="Title 2"/>
          <p:cNvSpPr>
            <a:spLocks noGrp="1"/>
          </p:cNvSpPr>
          <p:nvPr>
            <p:ph type="title"/>
          </p:nvPr>
        </p:nvSpPr>
        <p:spPr>
          <a:xfrm>
            <a:off x="446649" y="1361690"/>
            <a:ext cx="8229600" cy="756166"/>
          </a:xfrm>
          <a:noFill/>
        </p:spPr>
        <p:txBody>
          <a:bodyPr>
            <a:noAutofit/>
          </a:bodyPr>
          <a:lstStyle/>
          <a:p>
            <a:pPr algn="l"/>
            <a:r>
              <a:rPr lang="en-US" sz="2400" b="1" dirty="0"/>
              <a:t>Introduction:</a:t>
            </a:r>
          </a:p>
        </p:txBody>
      </p:sp>
      <p:sp>
        <p:nvSpPr>
          <p:cNvPr id="4" name="Content Placeholder 3"/>
          <p:cNvSpPr>
            <a:spLocks noGrp="1"/>
          </p:cNvSpPr>
          <p:nvPr>
            <p:ph idx="1"/>
          </p:nvPr>
        </p:nvSpPr>
        <p:spPr>
          <a:xfrm>
            <a:off x="446649" y="2286000"/>
            <a:ext cx="8229600" cy="4306769"/>
          </a:xfrm>
        </p:spPr>
        <p:txBody>
          <a:bodyPr>
            <a:normAutofit/>
          </a:bodyPr>
          <a:lstStyle/>
          <a:p>
            <a:pPr algn="just"/>
            <a:r>
              <a:rPr lang="en-US" sz="2400" dirty="0"/>
              <a:t>Sports diplomacy = "War without firing", "tool for sustainable peace development".</a:t>
            </a:r>
          </a:p>
          <a:p>
            <a:pPr algn="just"/>
            <a:endParaRPr lang="fa-IR" sz="1050" dirty="0"/>
          </a:p>
          <a:p>
            <a:pPr algn="just"/>
            <a:r>
              <a:rPr lang="en-US" sz="2400" dirty="0"/>
              <a:t>With all the successes of Iranian sports in the international arena, the structure of sports diplomacy in the country is associated with various shortcomings</a:t>
            </a:r>
            <a:r>
              <a:rPr lang="fa-IR" sz="2400" dirty="0"/>
              <a:t>.</a:t>
            </a:r>
            <a:endParaRPr lang="en-US" sz="2400" dirty="0"/>
          </a:p>
          <a:p>
            <a:pPr marL="0" indent="0" algn="just">
              <a:buNone/>
            </a:pPr>
            <a:endParaRPr lang="fa-IR" sz="1050" dirty="0"/>
          </a:p>
          <a:p>
            <a:pPr algn="just"/>
            <a:r>
              <a:rPr lang="en-US" sz="2400" dirty="0"/>
              <a:t>Failure to pay attention to the important issue of sports diplomacy can lead to a reduction and weakening of Iran's foreign policy resources, thereby keeping many of the country's potential capacities inactive, which is a great detriment to national interests..</a:t>
            </a:r>
          </a:p>
        </p:txBody>
      </p:sp>
    </p:spTree>
    <p:extLst>
      <p:ext uri="{BB962C8B-B14F-4D97-AF65-F5344CB8AC3E}">
        <p14:creationId xmlns:p14="http://schemas.microsoft.com/office/powerpoint/2010/main" val="3635544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705600"/>
          </a:xfrm>
          <a:prstGeom prst="rect">
            <a:avLst/>
          </a:prstGeom>
        </p:spPr>
      </p:pic>
      <p:sp>
        <p:nvSpPr>
          <p:cNvPr id="3" name="Title 2"/>
          <p:cNvSpPr>
            <a:spLocks noGrp="1"/>
          </p:cNvSpPr>
          <p:nvPr>
            <p:ph type="title"/>
          </p:nvPr>
        </p:nvSpPr>
        <p:spPr>
          <a:xfrm>
            <a:off x="281354" y="1219200"/>
            <a:ext cx="8229600" cy="756166"/>
          </a:xfrm>
        </p:spPr>
        <p:txBody>
          <a:bodyPr>
            <a:noAutofit/>
          </a:bodyPr>
          <a:lstStyle/>
          <a:p>
            <a:pPr algn="l"/>
            <a:r>
              <a:rPr lang="en-US" sz="2400" dirty="0"/>
              <a:t>Methodology:</a:t>
            </a:r>
          </a:p>
        </p:txBody>
      </p:sp>
      <p:sp>
        <p:nvSpPr>
          <p:cNvPr id="4" name="Content Placeholder 3"/>
          <p:cNvSpPr>
            <a:spLocks noGrp="1"/>
          </p:cNvSpPr>
          <p:nvPr>
            <p:ph idx="1"/>
          </p:nvPr>
        </p:nvSpPr>
        <p:spPr>
          <a:xfrm>
            <a:off x="270803" y="2209800"/>
            <a:ext cx="8229600" cy="4882634"/>
          </a:xfrm>
        </p:spPr>
        <p:txBody>
          <a:bodyPr>
            <a:normAutofit/>
          </a:bodyPr>
          <a:lstStyle/>
          <a:p>
            <a:pPr algn="just"/>
            <a:r>
              <a:rPr lang="en-US" sz="2000" dirty="0"/>
              <a:t>The present study was applied in terms of purpose and field research in terms of data collection. The statistical population of this study included 4 members of the faculty (sports management) of universities, 7 experts in the field of sports diplomacy who were executive or scientific in the field of sports diplomatic relations, and had national and international seats that were purposefully selected. Were. To level the strategic components of the development of sports diplomacy in Iran, the interpretive structural modeling (ISM) technique was used using MATLAB software. For this purpose, in this study, the expert judgment system has been used and a questionnaire has been distributed in pairs between the expert group in terms of effectiveness and impact on each other. The validity of the questionnaire was confirmed through the face and content validity and the alpha coefficient was used to measure the reliability of the research, the value of which was estimated to be 0.87.</a:t>
            </a:r>
          </a:p>
        </p:txBody>
      </p:sp>
    </p:spTree>
    <p:extLst>
      <p:ext uri="{BB962C8B-B14F-4D97-AF65-F5344CB8AC3E}">
        <p14:creationId xmlns:p14="http://schemas.microsoft.com/office/powerpoint/2010/main" val="346508685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additive="base">
                                        <p:cTn id="1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2"/>
          <p:cNvSpPr>
            <a:spLocks noGrp="1"/>
          </p:cNvSpPr>
          <p:nvPr>
            <p:ph type="title"/>
          </p:nvPr>
        </p:nvSpPr>
        <p:spPr>
          <a:xfrm>
            <a:off x="446649" y="1361690"/>
            <a:ext cx="8229600" cy="756166"/>
          </a:xfrm>
        </p:spPr>
        <p:txBody>
          <a:bodyPr>
            <a:normAutofit/>
          </a:bodyPr>
          <a:lstStyle/>
          <a:p>
            <a:pPr algn="l"/>
            <a:r>
              <a:rPr lang="en-US" sz="3600" dirty="0"/>
              <a:t>Results</a:t>
            </a:r>
          </a:p>
        </p:txBody>
      </p:sp>
      <p:sp>
        <p:nvSpPr>
          <p:cNvPr id="4" name="Content Placeholder 3"/>
          <p:cNvSpPr>
            <a:spLocks noGrp="1"/>
          </p:cNvSpPr>
          <p:nvPr>
            <p:ph idx="1"/>
          </p:nvPr>
        </p:nvSpPr>
        <p:spPr>
          <a:xfrm>
            <a:off x="446649" y="2286000"/>
            <a:ext cx="8229600" cy="4306769"/>
          </a:xfrm>
        </p:spPr>
        <p:txBody>
          <a:bodyPr>
            <a:normAutofit fontScale="92500"/>
          </a:bodyPr>
          <a:lstStyle/>
          <a:p>
            <a:r>
              <a:rPr lang="en-US" sz="2400" dirty="0"/>
              <a:t>The findings showed that in examining the relationships between research components, the factors that had high influence but low dependence are: (changes in the global environment), (potential of sport), (policies and programs), (culture) and (news and information management), And the criteria that had weak influence and dependence are: (target community) and (consecutive organization) variables that had weak influence but strong dependence are: (capacity empowerment), (interaction) World orientation), (political sociology), (foreign policy development) and (sports development). Finally, using the MICMAC technique, the variables were analyzed in terms of conductivity and dependence</a:t>
            </a:r>
            <a:r>
              <a:rPr lang="fa-IR" sz="2400" dirty="0"/>
              <a:t>.</a:t>
            </a:r>
            <a:endParaRPr lang="en-US" sz="2400" dirty="0"/>
          </a:p>
        </p:txBody>
      </p:sp>
    </p:spTree>
    <p:extLst>
      <p:ext uri="{BB962C8B-B14F-4D97-AF65-F5344CB8AC3E}">
        <p14:creationId xmlns:p14="http://schemas.microsoft.com/office/powerpoint/2010/main" val="323153171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additive="base">
                                        <p:cTn id="1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129" y="6388"/>
            <a:ext cx="9144000" cy="6705600"/>
          </a:xfrm>
          <a:prstGeom prst="rect">
            <a:avLst/>
          </a:prstGeom>
        </p:spPr>
      </p:pic>
      <p:sp>
        <p:nvSpPr>
          <p:cNvPr id="3" name="Title 2"/>
          <p:cNvSpPr>
            <a:spLocks noGrp="1"/>
          </p:cNvSpPr>
          <p:nvPr>
            <p:ph type="title"/>
          </p:nvPr>
        </p:nvSpPr>
        <p:spPr>
          <a:xfrm>
            <a:off x="306466" y="1124336"/>
            <a:ext cx="8229600" cy="799307"/>
          </a:xfrm>
        </p:spPr>
        <p:txBody>
          <a:bodyPr>
            <a:normAutofit/>
          </a:bodyPr>
          <a:lstStyle/>
          <a:p>
            <a:pPr algn="l"/>
            <a:r>
              <a:rPr lang="en-US" sz="3600" dirty="0"/>
              <a:t>Results</a:t>
            </a:r>
          </a:p>
        </p:txBody>
      </p:sp>
      <p:sp>
        <p:nvSpPr>
          <p:cNvPr id="2" name="Content Placeholder 1"/>
          <p:cNvSpPr>
            <a:spLocks noGrp="1"/>
          </p:cNvSpPr>
          <p:nvPr>
            <p:ph idx="1"/>
          </p:nvPr>
        </p:nvSpPr>
        <p:spPr>
          <a:xfrm>
            <a:off x="577030" y="6194984"/>
            <a:ext cx="8229600" cy="462357"/>
          </a:xfrm>
        </p:spPr>
        <p:txBody>
          <a:bodyPr>
            <a:normAutofit fontScale="62500" lnSpcReduction="20000"/>
          </a:bodyPr>
          <a:lstStyle/>
          <a:p>
            <a:r>
              <a:rPr lang="en-US" dirty="0"/>
              <a:t>Leveling of strategic factors in the development of sports diplomacy in Iran</a:t>
            </a:r>
          </a:p>
        </p:txBody>
      </p:sp>
      <p:grpSp>
        <p:nvGrpSpPr>
          <p:cNvPr id="7" name="Group 6">
            <a:extLst>
              <a:ext uri="{FF2B5EF4-FFF2-40B4-BE49-F238E27FC236}">
                <a16:creationId xmlns:a16="http://schemas.microsoft.com/office/drawing/2014/main" id="{984E07D7-3E00-4F1E-BAC9-7CAC4674DDD7}"/>
              </a:ext>
            </a:extLst>
          </p:cNvPr>
          <p:cNvGrpSpPr>
            <a:grpSpLocks/>
          </p:cNvGrpSpPr>
          <p:nvPr/>
        </p:nvGrpSpPr>
        <p:grpSpPr bwMode="auto">
          <a:xfrm>
            <a:off x="2277309" y="1676400"/>
            <a:ext cx="5735438" cy="4311467"/>
            <a:chOff x="-265450" y="674042"/>
            <a:chExt cx="5042456" cy="3111770"/>
          </a:xfrm>
        </p:grpSpPr>
        <p:cxnSp>
          <p:nvCxnSpPr>
            <p:cNvPr id="8" name="Straight Connector 7">
              <a:extLst>
                <a:ext uri="{FF2B5EF4-FFF2-40B4-BE49-F238E27FC236}">
                  <a16:creationId xmlns:a16="http://schemas.microsoft.com/office/drawing/2014/main" id="{5485C675-AF93-4EE3-8811-7CB08AE71A43}"/>
                </a:ext>
              </a:extLst>
            </p:cNvPr>
            <p:cNvCxnSpPr>
              <a:cxnSpLocks noChangeShapeType="1"/>
            </p:cNvCxnSpPr>
            <p:nvPr/>
          </p:nvCxnSpPr>
          <p:spPr bwMode="auto">
            <a:xfrm flipV="1">
              <a:off x="0" y="1219200"/>
              <a:ext cx="814110" cy="0"/>
            </a:xfrm>
            <a:prstGeom prst="line">
              <a:avLst/>
            </a:prstGeom>
            <a:noFill/>
            <a:ln w="19050" algn="ctr">
              <a:solidFill>
                <a:srgbClr val="000000"/>
              </a:solidFill>
              <a:prstDash val="lgDash"/>
              <a:miter lim="800000"/>
              <a:headEnd/>
              <a:tailEnd/>
            </a:ln>
            <a:extLst>
              <a:ext uri="{909E8E84-426E-40DD-AFC4-6F175D3DCCD1}">
                <a14:hiddenFill xmlns:a14="http://schemas.microsoft.com/office/drawing/2010/main">
                  <a:noFill/>
                </a14:hiddenFill>
              </a:ext>
            </a:extLst>
          </p:spPr>
        </p:cxnSp>
        <p:cxnSp>
          <p:nvCxnSpPr>
            <p:cNvPr id="9" name="Straight Connector 8">
              <a:extLst>
                <a:ext uri="{FF2B5EF4-FFF2-40B4-BE49-F238E27FC236}">
                  <a16:creationId xmlns:a16="http://schemas.microsoft.com/office/drawing/2014/main" id="{EBE0CE61-152E-4D8B-A639-020796A1A3B5}"/>
                </a:ext>
              </a:extLst>
            </p:cNvPr>
            <p:cNvCxnSpPr>
              <a:cxnSpLocks noChangeShapeType="1"/>
            </p:cNvCxnSpPr>
            <p:nvPr/>
          </p:nvCxnSpPr>
          <p:spPr bwMode="auto">
            <a:xfrm flipV="1">
              <a:off x="0" y="1952625"/>
              <a:ext cx="814110" cy="0"/>
            </a:xfrm>
            <a:prstGeom prst="line">
              <a:avLst/>
            </a:prstGeom>
            <a:noFill/>
            <a:ln w="19050" algn="ctr">
              <a:solidFill>
                <a:srgbClr val="000000"/>
              </a:solidFill>
              <a:prstDash val="lgDash"/>
              <a:miter lim="800000"/>
              <a:headEnd/>
              <a:tailEnd/>
            </a:ln>
            <a:extLst>
              <a:ext uri="{909E8E84-426E-40DD-AFC4-6F175D3DCCD1}">
                <a14:hiddenFill xmlns:a14="http://schemas.microsoft.com/office/drawing/2010/main">
                  <a:noFill/>
                </a14:hiddenFill>
              </a:ext>
            </a:extLst>
          </p:spPr>
        </p:cxnSp>
        <p:cxnSp>
          <p:nvCxnSpPr>
            <p:cNvPr id="10" name="Straight Connector 9">
              <a:extLst>
                <a:ext uri="{FF2B5EF4-FFF2-40B4-BE49-F238E27FC236}">
                  <a16:creationId xmlns:a16="http://schemas.microsoft.com/office/drawing/2014/main" id="{6D3EAE52-644F-4FBB-902A-A62096221C42}"/>
                </a:ext>
              </a:extLst>
            </p:cNvPr>
            <p:cNvCxnSpPr>
              <a:cxnSpLocks noChangeShapeType="1"/>
            </p:cNvCxnSpPr>
            <p:nvPr/>
          </p:nvCxnSpPr>
          <p:spPr bwMode="auto">
            <a:xfrm flipV="1">
              <a:off x="0" y="2628900"/>
              <a:ext cx="814070" cy="0"/>
            </a:xfrm>
            <a:prstGeom prst="line">
              <a:avLst/>
            </a:prstGeom>
            <a:noFill/>
            <a:ln w="19050" algn="ctr">
              <a:solidFill>
                <a:srgbClr val="000000"/>
              </a:solidFill>
              <a:prstDash val="lgDash"/>
              <a:miter lim="800000"/>
              <a:headEnd/>
              <a:tailEnd/>
            </a:ln>
            <a:extLst>
              <a:ext uri="{909E8E84-426E-40DD-AFC4-6F175D3DCCD1}">
                <a14:hiddenFill xmlns:a14="http://schemas.microsoft.com/office/drawing/2010/main">
                  <a:noFill/>
                </a14:hiddenFill>
              </a:ext>
            </a:extLst>
          </p:spPr>
        </p:cxnSp>
        <p:grpSp>
          <p:nvGrpSpPr>
            <p:cNvPr id="11" name="Group 10">
              <a:extLst>
                <a:ext uri="{FF2B5EF4-FFF2-40B4-BE49-F238E27FC236}">
                  <a16:creationId xmlns:a16="http://schemas.microsoft.com/office/drawing/2014/main" id="{F88C1161-3BAF-46A4-B2AB-C24AE9EDD241}"/>
                </a:ext>
              </a:extLst>
            </p:cNvPr>
            <p:cNvGrpSpPr>
              <a:grpSpLocks/>
            </p:cNvGrpSpPr>
            <p:nvPr/>
          </p:nvGrpSpPr>
          <p:grpSpPr bwMode="auto">
            <a:xfrm>
              <a:off x="-265450" y="674042"/>
              <a:ext cx="5042456" cy="3111770"/>
              <a:chOff x="-265450" y="674042"/>
              <a:chExt cx="5042456" cy="3111770"/>
            </a:xfrm>
          </p:grpSpPr>
          <p:sp>
            <p:nvSpPr>
              <p:cNvPr id="13" name="Rounded Rectangle 3">
                <a:extLst>
                  <a:ext uri="{FF2B5EF4-FFF2-40B4-BE49-F238E27FC236}">
                    <a16:creationId xmlns:a16="http://schemas.microsoft.com/office/drawing/2014/main" id="{63118F12-55F5-42CF-B185-0C8C50FD1065}"/>
                  </a:ext>
                </a:extLst>
              </p:cNvPr>
              <p:cNvSpPr>
                <a:spLocks noChangeArrowheads="1"/>
              </p:cNvSpPr>
              <p:nvPr/>
            </p:nvSpPr>
            <p:spPr bwMode="auto">
              <a:xfrm>
                <a:off x="1523967" y="1368018"/>
                <a:ext cx="1152501" cy="337075"/>
              </a:xfrm>
              <a:prstGeom prst="roundRect">
                <a:avLst>
                  <a:gd name="adj" fmla="val 16667"/>
                </a:avLst>
              </a:prstGeom>
              <a:solidFill>
                <a:srgbClr val="FFFFFF"/>
              </a:solidFill>
              <a:ln w="12700" algn="ctr">
                <a:solidFill>
                  <a:srgbClr val="000000"/>
                </a:solidFill>
                <a:miter lim="800000"/>
                <a:headEnd/>
                <a:tailEnd/>
              </a:ln>
            </p:spPr>
            <p:txBody>
              <a:bodyPr rot="0" vert="horz" wrap="square" lIns="91440" tIns="45720" rIns="91440" bIns="45720" anchor="ctr" anchorCtr="0" upright="1">
                <a:noAutofit/>
              </a:bodyPr>
              <a:lstStyle/>
              <a:p>
                <a:pPr algn="ctr" rtl="1">
                  <a:lnSpc>
                    <a:spcPct val="107000"/>
                  </a:lnSpc>
                  <a:spcAft>
                    <a:spcPts val="800"/>
                  </a:spcAft>
                </a:pPr>
                <a:r>
                  <a:rPr lang="en-US" sz="1000">
                    <a:effectLst/>
                    <a:latin typeface="Times New Roman" panose="02020603050405020304" pitchFamily="18" charset="0"/>
                    <a:ea typeface="Calibri" panose="020F0502020204030204" pitchFamily="34" charset="0"/>
                    <a:cs typeface="B Nazanin" panose="00000400000000000000" pitchFamily="2" charset="-78"/>
                  </a:rPr>
                  <a:t>interaction world orientation</a:t>
                </a:r>
                <a:endParaRPr lang="en-US" sz="1600">
                  <a:effectLst/>
                  <a:latin typeface="Times New Roman" panose="02020603050405020304" pitchFamily="18" charset="0"/>
                  <a:ea typeface="Calibri" panose="020F0502020204030204" pitchFamily="34" charset="0"/>
                  <a:cs typeface="Arial" panose="020B0604020202020204" pitchFamily="34" charset="0"/>
                </a:endParaRPr>
              </a:p>
            </p:txBody>
          </p:sp>
          <p:sp>
            <p:nvSpPr>
              <p:cNvPr id="14" name="Rounded Rectangle 3">
                <a:extLst>
                  <a:ext uri="{FF2B5EF4-FFF2-40B4-BE49-F238E27FC236}">
                    <a16:creationId xmlns:a16="http://schemas.microsoft.com/office/drawing/2014/main" id="{7C46E1E0-68EC-4DD9-868E-15CA349F6A9F}"/>
                  </a:ext>
                </a:extLst>
              </p:cNvPr>
              <p:cNvSpPr>
                <a:spLocks noChangeArrowheads="1"/>
              </p:cNvSpPr>
              <p:nvPr/>
            </p:nvSpPr>
            <p:spPr bwMode="auto">
              <a:xfrm>
                <a:off x="656956" y="2026397"/>
                <a:ext cx="971828" cy="337075"/>
              </a:xfrm>
              <a:prstGeom prst="roundRect">
                <a:avLst>
                  <a:gd name="adj" fmla="val 16667"/>
                </a:avLst>
              </a:prstGeom>
              <a:solidFill>
                <a:srgbClr val="FFFFFF"/>
              </a:solidFill>
              <a:ln w="12700" algn="ctr">
                <a:solidFill>
                  <a:srgbClr val="000000"/>
                </a:solidFill>
                <a:miter lim="800000"/>
                <a:headEnd/>
                <a:tailEnd/>
              </a:ln>
            </p:spPr>
            <p:txBody>
              <a:bodyPr rot="0" vert="horz" wrap="square" lIns="91440" tIns="45720" rIns="91440" bIns="45720" anchor="ctr" anchorCtr="0" upright="1">
                <a:noAutofit/>
              </a:bodyPr>
              <a:lstStyle/>
              <a:p>
                <a:pPr algn="ctr" rtl="1">
                  <a:lnSpc>
                    <a:spcPct val="107000"/>
                  </a:lnSpc>
                  <a:spcAft>
                    <a:spcPts val="800"/>
                  </a:spcAft>
                </a:pPr>
                <a:r>
                  <a:rPr lang="en-US" sz="1000">
                    <a:effectLst/>
                    <a:latin typeface="Times New Roman" panose="02020603050405020304" pitchFamily="18" charset="0"/>
                    <a:ea typeface="Calibri" panose="020F0502020204030204" pitchFamily="34" charset="0"/>
                    <a:cs typeface="B Nazanin" panose="00000400000000000000" pitchFamily="2" charset="-78"/>
                  </a:rPr>
                  <a:t>consecutive organization</a:t>
                </a:r>
                <a:endParaRPr lang="en-US" sz="1600">
                  <a:effectLst/>
                  <a:latin typeface="Times New Roman" panose="02020603050405020304" pitchFamily="18" charset="0"/>
                  <a:ea typeface="Calibri" panose="020F0502020204030204" pitchFamily="34" charset="0"/>
                  <a:cs typeface="Arial" panose="020B0604020202020204" pitchFamily="34" charset="0"/>
                </a:endParaRPr>
              </a:p>
            </p:txBody>
          </p:sp>
          <p:sp>
            <p:nvSpPr>
              <p:cNvPr id="15" name="Rounded Rectangle 3">
                <a:extLst>
                  <a:ext uri="{FF2B5EF4-FFF2-40B4-BE49-F238E27FC236}">
                    <a16:creationId xmlns:a16="http://schemas.microsoft.com/office/drawing/2014/main" id="{676DE49F-B82F-4829-9303-F4690A192758}"/>
                  </a:ext>
                </a:extLst>
              </p:cNvPr>
              <p:cNvSpPr>
                <a:spLocks noChangeArrowheads="1"/>
              </p:cNvSpPr>
              <p:nvPr/>
            </p:nvSpPr>
            <p:spPr bwMode="auto">
              <a:xfrm>
                <a:off x="828669" y="2719502"/>
                <a:ext cx="1198747" cy="266877"/>
              </a:xfrm>
              <a:prstGeom prst="roundRect">
                <a:avLst>
                  <a:gd name="adj" fmla="val 16667"/>
                </a:avLst>
              </a:prstGeom>
              <a:solidFill>
                <a:srgbClr val="FFFFFF"/>
              </a:solidFill>
              <a:ln w="12700" algn="ctr">
                <a:solidFill>
                  <a:srgbClr val="000000"/>
                </a:solidFill>
                <a:miter lim="800000"/>
                <a:headEnd/>
                <a:tailEnd/>
              </a:ln>
            </p:spPr>
            <p:txBody>
              <a:bodyPr rot="0" vert="horz" wrap="square" lIns="91440" tIns="45720" rIns="91440" bIns="45720" anchor="ctr" anchorCtr="0" upright="1">
                <a:noAutofit/>
              </a:bodyPr>
              <a:lstStyle/>
              <a:p>
                <a:pPr algn="ctr" rtl="1">
                  <a:lnSpc>
                    <a:spcPct val="107000"/>
                  </a:lnSpc>
                  <a:spcAft>
                    <a:spcPts val="800"/>
                  </a:spcAft>
                </a:pPr>
                <a:r>
                  <a:rPr lang="en-US" sz="1000">
                    <a:effectLst/>
                    <a:latin typeface="Times New Roman" panose="02020603050405020304" pitchFamily="18" charset="0"/>
                    <a:ea typeface="Calibri" panose="020F0502020204030204" pitchFamily="34" charset="0"/>
                    <a:cs typeface="B Nazanin" panose="00000400000000000000" pitchFamily="2" charset="-78"/>
                  </a:rPr>
                  <a:t>culture</a:t>
                </a:r>
                <a:endParaRPr lang="en-US" sz="1600">
                  <a:effectLst/>
                  <a:latin typeface="Times New Roman" panose="02020603050405020304" pitchFamily="18" charset="0"/>
                  <a:ea typeface="Calibri" panose="020F0502020204030204" pitchFamily="34" charset="0"/>
                  <a:cs typeface="Arial" panose="020B0604020202020204" pitchFamily="34" charset="0"/>
                </a:endParaRPr>
              </a:p>
            </p:txBody>
          </p:sp>
          <p:sp>
            <p:nvSpPr>
              <p:cNvPr id="16" name="Rounded Rectangle 3">
                <a:extLst>
                  <a:ext uri="{FF2B5EF4-FFF2-40B4-BE49-F238E27FC236}">
                    <a16:creationId xmlns:a16="http://schemas.microsoft.com/office/drawing/2014/main" id="{93CCA3D8-EF37-48D4-82F6-AB27C9705C3E}"/>
                  </a:ext>
                </a:extLst>
              </p:cNvPr>
              <p:cNvSpPr>
                <a:spLocks noChangeArrowheads="1"/>
              </p:cNvSpPr>
              <p:nvPr/>
            </p:nvSpPr>
            <p:spPr bwMode="auto">
              <a:xfrm>
                <a:off x="2238328" y="695611"/>
                <a:ext cx="1349286" cy="336550"/>
              </a:xfrm>
              <a:prstGeom prst="roundRect">
                <a:avLst>
                  <a:gd name="adj" fmla="val 16667"/>
                </a:avLst>
              </a:prstGeom>
              <a:solidFill>
                <a:srgbClr val="FFFFFF"/>
              </a:solidFill>
              <a:ln w="12700" algn="ctr">
                <a:solidFill>
                  <a:srgbClr val="000000"/>
                </a:solidFill>
                <a:miter lim="800000"/>
                <a:headEnd/>
                <a:tailEnd/>
              </a:ln>
            </p:spPr>
            <p:txBody>
              <a:bodyPr rot="0" vert="horz" wrap="square" lIns="91440" tIns="45720" rIns="91440" bIns="45720" anchor="ctr" anchorCtr="0" upright="1">
                <a:noAutofit/>
              </a:bodyPr>
              <a:lstStyle/>
              <a:p>
                <a:pPr algn="ctr" rtl="1">
                  <a:lnSpc>
                    <a:spcPct val="107000"/>
                  </a:lnSpc>
                  <a:spcAft>
                    <a:spcPts val="800"/>
                  </a:spcAft>
                </a:pPr>
                <a:r>
                  <a:rPr lang="en-US" sz="1000">
                    <a:effectLst/>
                    <a:latin typeface="Times New Roman" panose="02020603050405020304" pitchFamily="18" charset="0"/>
                    <a:ea typeface="Calibri" panose="020F0502020204030204" pitchFamily="34" charset="0"/>
                    <a:cs typeface="B Nazanin" panose="00000400000000000000" pitchFamily="2" charset="-78"/>
                  </a:rPr>
                  <a:t>foreign policy development</a:t>
                </a:r>
                <a:endParaRPr lang="en-US" sz="1600">
                  <a:effectLst/>
                  <a:latin typeface="Times New Roman" panose="02020603050405020304" pitchFamily="18" charset="0"/>
                  <a:ea typeface="Calibri" panose="020F0502020204030204" pitchFamily="34" charset="0"/>
                  <a:cs typeface="Arial" panose="020B0604020202020204" pitchFamily="34" charset="0"/>
                </a:endParaRPr>
              </a:p>
            </p:txBody>
          </p:sp>
          <p:sp>
            <p:nvSpPr>
              <p:cNvPr id="17" name="Rounded Rectangle 3">
                <a:extLst>
                  <a:ext uri="{FF2B5EF4-FFF2-40B4-BE49-F238E27FC236}">
                    <a16:creationId xmlns:a16="http://schemas.microsoft.com/office/drawing/2014/main" id="{DACBB4FF-A2D7-4B52-956B-2287413FB626}"/>
                  </a:ext>
                </a:extLst>
              </p:cNvPr>
              <p:cNvSpPr>
                <a:spLocks noChangeArrowheads="1"/>
              </p:cNvSpPr>
              <p:nvPr/>
            </p:nvSpPr>
            <p:spPr bwMode="auto">
              <a:xfrm>
                <a:off x="799841" y="686064"/>
                <a:ext cx="1152742" cy="337075"/>
              </a:xfrm>
              <a:prstGeom prst="roundRect">
                <a:avLst>
                  <a:gd name="adj" fmla="val 16667"/>
                </a:avLst>
              </a:prstGeom>
              <a:solidFill>
                <a:srgbClr val="FFFFFF"/>
              </a:solidFill>
              <a:ln w="12700" algn="ctr">
                <a:solidFill>
                  <a:srgbClr val="000000"/>
                </a:solidFill>
                <a:miter lim="800000"/>
                <a:headEnd/>
                <a:tailEnd/>
              </a:ln>
            </p:spPr>
            <p:txBody>
              <a:bodyPr rot="0" vert="horz" wrap="square" lIns="91440" tIns="45720" rIns="91440" bIns="45720" anchor="ctr" anchorCtr="0" upright="1">
                <a:noAutofit/>
              </a:bodyPr>
              <a:lstStyle/>
              <a:p>
                <a:pPr algn="ctr" rtl="1">
                  <a:lnSpc>
                    <a:spcPct val="107000"/>
                  </a:lnSpc>
                  <a:spcAft>
                    <a:spcPts val="800"/>
                  </a:spcAft>
                </a:pPr>
                <a:r>
                  <a:rPr lang="en-US" sz="1000">
                    <a:effectLst/>
                    <a:latin typeface="Times New Roman" panose="02020603050405020304" pitchFamily="18" charset="0"/>
                    <a:ea typeface="Calibri" panose="020F0502020204030204" pitchFamily="34" charset="0"/>
                    <a:cs typeface="B Nazanin" panose="00000400000000000000" pitchFamily="2" charset="-78"/>
                  </a:rPr>
                  <a:t>sports development</a:t>
                </a:r>
                <a:endParaRPr lang="en-US" sz="1600">
                  <a:effectLst/>
                  <a:latin typeface="Times New Roman" panose="02020603050405020304" pitchFamily="18" charset="0"/>
                  <a:ea typeface="Calibri" panose="020F0502020204030204" pitchFamily="34" charset="0"/>
                  <a:cs typeface="Arial" panose="020B0604020202020204" pitchFamily="34" charset="0"/>
                </a:endParaRPr>
              </a:p>
            </p:txBody>
          </p:sp>
          <p:cxnSp>
            <p:nvCxnSpPr>
              <p:cNvPr id="18" name="Straight Arrow Connector 17">
                <a:extLst>
                  <a:ext uri="{FF2B5EF4-FFF2-40B4-BE49-F238E27FC236}">
                    <a16:creationId xmlns:a16="http://schemas.microsoft.com/office/drawing/2014/main" id="{1F36CE56-D743-4342-8226-D4797ABE76CA}"/>
                  </a:ext>
                </a:extLst>
              </p:cNvPr>
              <p:cNvCxnSpPr>
                <a:cxnSpLocks noChangeShapeType="1"/>
              </p:cNvCxnSpPr>
              <p:nvPr/>
            </p:nvCxnSpPr>
            <p:spPr bwMode="auto">
              <a:xfrm flipV="1">
                <a:off x="3333768" y="1708577"/>
                <a:ext cx="0" cy="360010"/>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19" name="Straight Arrow Connector 18">
                <a:extLst>
                  <a:ext uri="{FF2B5EF4-FFF2-40B4-BE49-F238E27FC236}">
                    <a16:creationId xmlns:a16="http://schemas.microsoft.com/office/drawing/2014/main" id="{331352C2-8957-47CC-946A-7F6E3BAD0FE6}"/>
                  </a:ext>
                </a:extLst>
              </p:cNvPr>
              <p:cNvCxnSpPr>
                <a:cxnSpLocks noChangeShapeType="1"/>
              </p:cNvCxnSpPr>
              <p:nvPr/>
            </p:nvCxnSpPr>
            <p:spPr bwMode="auto">
              <a:xfrm flipH="1" flipV="1">
                <a:off x="1171601" y="2364533"/>
                <a:ext cx="0" cy="360010"/>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20" name="Straight Arrow Connector 19">
                <a:extLst>
                  <a:ext uri="{FF2B5EF4-FFF2-40B4-BE49-F238E27FC236}">
                    <a16:creationId xmlns:a16="http://schemas.microsoft.com/office/drawing/2014/main" id="{3CC76EE8-4BF1-41A9-8F05-831262BDC0DC}"/>
                  </a:ext>
                </a:extLst>
              </p:cNvPr>
              <p:cNvCxnSpPr>
                <a:cxnSpLocks noChangeShapeType="1"/>
                <a:stCxn id="13" idx="0"/>
                <a:endCxn id="17" idx="2"/>
              </p:cNvCxnSpPr>
              <p:nvPr/>
            </p:nvCxnSpPr>
            <p:spPr bwMode="auto">
              <a:xfrm flipH="1" flipV="1">
                <a:off x="1376213" y="1023139"/>
                <a:ext cx="724005" cy="344879"/>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21" name="Straight Arrow Connector 20">
                <a:extLst>
                  <a:ext uri="{FF2B5EF4-FFF2-40B4-BE49-F238E27FC236}">
                    <a16:creationId xmlns:a16="http://schemas.microsoft.com/office/drawing/2014/main" id="{A918D617-7D2D-4294-B4D1-54E3FD850B1C}"/>
                  </a:ext>
                </a:extLst>
              </p:cNvPr>
              <p:cNvCxnSpPr>
                <a:cxnSpLocks noChangeShapeType="1"/>
              </p:cNvCxnSpPr>
              <p:nvPr/>
            </p:nvCxnSpPr>
            <p:spPr bwMode="auto">
              <a:xfrm flipH="1" flipV="1">
                <a:off x="3337557" y="2362519"/>
                <a:ext cx="0" cy="360010"/>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22" name="Text Box 19">
                <a:extLst>
                  <a:ext uri="{FF2B5EF4-FFF2-40B4-BE49-F238E27FC236}">
                    <a16:creationId xmlns:a16="http://schemas.microsoft.com/office/drawing/2014/main" id="{15EC97DA-D81F-46FF-8625-A6CC90549907}"/>
                  </a:ext>
                </a:extLst>
              </p:cNvPr>
              <p:cNvSpPr txBox="1">
                <a:spLocks noChangeArrowheads="1"/>
              </p:cNvSpPr>
              <p:nvPr/>
            </p:nvSpPr>
            <p:spPr bwMode="auto">
              <a:xfrm>
                <a:off x="-73481" y="792386"/>
                <a:ext cx="64579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algn="r" rtl="1">
                  <a:lnSpc>
                    <a:spcPct val="107000"/>
                  </a:lnSpc>
                  <a:spcAft>
                    <a:spcPts val="800"/>
                  </a:spcAft>
                </a:pPr>
                <a:r>
                  <a:rPr lang="en-US" sz="1000" dirty="0">
                    <a:effectLst/>
                    <a:latin typeface="Times New Roman" panose="02020603050405020304" pitchFamily="18" charset="0"/>
                    <a:ea typeface="Calibri" panose="020F0502020204030204" pitchFamily="34" charset="0"/>
                    <a:cs typeface="B Nazanin" panose="00000400000000000000" pitchFamily="2" charset="-78"/>
                  </a:rPr>
                  <a:t>First level</a:t>
                </a:r>
                <a:endParaRPr lang="en-US" sz="1600" dirty="0">
                  <a:effectLst/>
                  <a:latin typeface="Times New Roman" panose="02020603050405020304" pitchFamily="18" charset="0"/>
                  <a:ea typeface="Calibri" panose="020F0502020204030204" pitchFamily="34" charset="0"/>
                  <a:cs typeface="Arial" panose="020B0604020202020204" pitchFamily="34" charset="0"/>
                </a:endParaRPr>
              </a:p>
            </p:txBody>
          </p:sp>
          <p:sp>
            <p:nvSpPr>
              <p:cNvPr id="23" name="Text Box 19">
                <a:extLst>
                  <a:ext uri="{FF2B5EF4-FFF2-40B4-BE49-F238E27FC236}">
                    <a16:creationId xmlns:a16="http://schemas.microsoft.com/office/drawing/2014/main" id="{DB6F3B29-511A-4BE2-B0CF-A052EFD5B26F}"/>
                  </a:ext>
                </a:extLst>
              </p:cNvPr>
              <p:cNvSpPr txBox="1">
                <a:spLocks noChangeArrowheads="1"/>
              </p:cNvSpPr>
              <p:nvPr/>
            </p:nvSpPr>
            <p:spPr bwMode="auto">
              <a:xfrm>
                <a:off x="-237781" y="1501958"/>
                <a:ext cx="814110" cy="3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algn="r" rtl="1">
                  <a:lnSpc>
                    <a:spcPct val="107000"/>
                  </a:lnSpc>
                  <a:spcAft>
                    <a:spcPts val="800"/>
                  </a:spcAft>
                </a:pPr>
                <a:r>
                  <a:rPr lang="en-US" sz="1000" dirty="0">
                    <a:effectLst/>
                    <a:latin typeface="Times New Roman" panose="02020603050405020304" pitchFamily="18" charset="0"/>
                    <a:ea typeface="Calibri" panose="020F0502020204030204" pitchFamily="34" charset="0"/>
                    <a:cs typeface="B Nazanin" panose="00000400000000000000" pitchFamily="2" charset="-78"/>
                  </a:rPr>
                  <a:t>Second level</a:t>
                </a:r>
                <a:endParaRPr lang="en-US" sz="1600" dirty="0">
                  <a:effectLst/>
                  <a:latin typeface="Times New Roman" panose="02020603050405020304" pitchFamily="18" charset="0"/>
                  <a:ea typeface="Calibri" panose="020F0502020204030204" pitchFamily="34" charset="0"/>
                  <a:cs typeface="Arial" panose="020B0604020202020204" pitchFamily="34" charset="0"/>
                </a:endParaRPr>
              </a:p>
            </p:txBody>
          </p:sp>
          <p:sp>
            <p:nvSpPr>
              <p:cNvPr id="24" name="Text Box 19">
                <a:extLst>
                  <a:ext uri="{FF2B5EF4-FFF2-40B4-BE49-F238E27FC236}">
                    <a16:creationId xmlns:a16="http://schemas.microsoft.com/office/drawing/2014/main" id="{C8E06F00-08D6-41ED-AAF3-6CF61BCC0343}"/>
                  </a:ext>
                </a:extLst>
              </p:cNvPr>
              <p:cNvSpPr txBox="1">
                <a:spLocks noChangeArrowheads="1"/>
              </p:cNvSpPr>
              <p:nvPr/>
            </p:nvSpPr>
            <p:spPr bwMode="auto">
              <a:xfrm>
                <a:off x="-265450" y="2166280"/>
                <a:ext cx="814110" cy="3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algn="r" rtl="1">
                  <a:lnSpc>
                    <a:spcPct val="107000"/>
                  </a:lnSpc>
                  <a:spcAft>
                    <a:spcPts val="800"/>
                  </a:spcAft>
                </a:pPr>
                <a:r>
                  <a:rPr lang="en-US" sz="1000" dirty="0">
                    <a:effectLst/>
                    <a:latin typeface="Times New Roman" panose="02020603050405020304" pitchFamily="18" charset="0"/>
                    <a:ea typeface="Calibri" panose="020F0502020204030204" pitchFamily="34" charset="0"/>
                    <a:cs typeface="B Nazanin" panose="00000400000000000000" pitchFamily="2" charset="-78"/>
                  </a:rPr>
                  <a:t>Third level</a:t>
                </a:r>
                <a:endParaRPr lang="en-US" sz="1600" dirty="0">
                  <a:effectLst/>
                  <a:latin typeface="Times New Roman" panose="02020603050405020304" pitchFamily="18" charset="0"/>
                  <a:ea typeface="Calibri" panose="020F0502020204030204" pitchFamily="34" charset="0"/>
                  <a:cs typeface="Arial" panose="020B0604020202020204" pitchFamily="34" charset="0"/>
                </a:endParaRPr>
              </a:p>
            </p:txBody>
          </p:sp>
          <p:sp>
            <p:nvSpPr>
              <p:cNvPr id="25" name="Text Box 19">
                <a:extLst>
                  <a:ext uri="{FF2B5EF4-FFF2-40B4-BE49-F238E27FC236}">
                    <a16:creationId xmlns:a16="http://schemas.microsoft.com/office/drawing/2014/main" id="{C7C23E9A-C8AC-497A-8C1B-D8E076792614}"/>
                  </a:ext>
                </a:extLst>
              </p:cNvPr>
              <p:cNvSpPr txBox="1">
                <a:spLocks noChangeArrowheads="1"/>
              </p:cNvSpPr>
              <p:nvPr/>
            </p:nvSpPr>
            <p:spPr bwMode="auto">
              <a:xfrm>
                <a:off x="24036" y="2800369"/>
                <a:ext cx="7143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algn="r" rtl="1">
                  <a:lnSpc>
                    <a:spcPct val="107000"/>
                  </a:lnSpc>
                  <a:spcAft>
                    <a:spcPts val="800"/>
                  </a:spcAft>
                </a:pPr>
                <a:r>
                  <a:rPr lang="en-US" sz="1000">
                    <a:effectLst/>
                    <a:latin typeface="Times New Roman" panose="02020603050405020304" pitchFamily="18" charset="0"/>
                    <a:ea typeface="Calibri" panose="020F0502020204030204" pitchFamily="34" charset="0"/>
                    <a:cs typeface="B Nazanin" panose="00000400000000000000" pitchFamily="2" charset="-78"/>
                  </a:rPr>
                  <a:t>Fourth level</a:t>
                </a:r>
                <a:endParaRPr lang="en-US" sz="1600">
                  <a:effectLst/>
                  <a:latin typeface="Times New Roman" panose="02020603050405020304" pitchFamily="18" charset="0"/>
                  <a:ea typeface="Calibri" panose="020F0502020204030204" pitchFamily="34" charset="0"/>
                  <a:cs typeface="Arial" panose="020B0604020202020204" pitchFamily="34" charset="0"/>
                </a:endParaRPr>
              </a:p>
            </p:txBody>
          </p:sp>
          <p:sp>
            <p:nvSpPr>
              <p:cNvPr id="26" name="Text Box 19">
                <a:extLst>
                  <a:ext uri="{FF2B5EF4-FFF2-40B4-BE49-F238E27FC236}">
                    <a16:creationId xmlns:a16="http://schemas.microsoft.com/office/drawing/2014/main" id="{FE51D5E5-57C0-4DE6-949D-01FA3895E7B3}"/>
                  </a:ext>
                </a:extLst>
              </p:cNvPr>
              <p:cNvSpPr txBox="1">
                <a:spLocks noChangeArrowheads="1"/>
              </p:cNvSpPr>
              <p:nvPr/>
            </p:nvSpPr>
            <p:spPr bwMode="auto">
              <a:xfrm>
                <a:off x="0" y="3428093"/>
                <a:ext cx="7384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algn="r" rtl="1">
                  <a:lnSpc>
                    <a:spcPct val="107000"/>
                  </a:lnSpc>
                  <a:spcAft>
                    <a:spcPts val="800"/>
                  </a:spcAft>
                </a:pPr>
                <a:r>
                  <a:rPr lang="en-US" sz="1000">
                    <a:effectLst/>
                    <a:latin typeface="Times New Roman" panose="02020603050405020304" pitchFamily="18" charset="0"/>
                    <a:ea typeface="Calibri" panose="020F0502020204030204" pitchFamily="34" charset="0"/>
                    <a:cs typeface="B Nazanin" panose="00000400000000000000" pitchFamily="2" charset="-78"/>
                  </a:rPr>
                  <a:t>Level five</a:t>
                </a:r>
                <a:endParaRPr lang="en-US" sz="1600">
                  <a:effectLst/>
                  <a:latin typeface="Times New Roman" panose="02020603050405020304" pitchFamily="18" charset="0"/>
                  <a:ea typeface="Calibri" panose="020F0502020204030204" pitchFamily="34" charset="0"/>
                  <a:cs typeface="Arial" panose="020B0604020202020204" pitchFamily="34" charset="0"/>
                </a:endParaRPr>
              </a:p>
            </p:txBody>
          </p:sp>
          <p:cxnSp>
            <p:nvCxnSpPr>
              <p:cNvPr id="27" name="Straight Arrow Connector 26">
                <a:extLst>
                  <a:ext uri="{FF2B5EF4-FFF2-40B4-BE49-F238E27FC236}">
                    <a16:creationId xmlns:a16="http://schemas.microsoft.com/office/drawing/2014/main" id="{FFC25852-8078-401E-85D9-D3F415DF5A3C}"/>
                  </a:ext>
                </a:extLst>
              </p:cNvPr>
              <p:cNvCxnSpPr>
                <a:cxnSpLocks noChangeShapeType="1"/>
              </p:cNvCxnSpPr>
              <p:nvPr/>
            </p:nvCxnSpPr>
            <p:spPr bwMode="auto">
              <a:xfrm flipH="1" flipV="1">
                <a:off x="4286248" y="983360"/>
                <a:ext cx="0" cy="2412065"/>
              </a:xfrm>
              <a:prstGeom prst="straightConnector1">
                <a:avLst/>
              </a:prstGeom>
              <a:noFill/>
              <a:ln w="19050" algn="ctr">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cxnSp>
          <p:sp>
            <p:nvSpPr>
              <p:cNvPr id="28" name="Text Box 31">
                <a:extLst>
                  <a:ext uri="{FF2B5EF4-FFF2-40B4-BE49-F238E27FC236}">
                    <a16:creationId xmlns:a16="http://schemas.microsoft.com/office/drawing/2014/main" id="{A242C7C7-97BE-400D-896C-6DF6A8D2FA7F}"/>
                  </a:ext>
                </a:extLst>
              </p:cNvPr>
              <p:cNvSpPr txBox="1">
                <a:spLocks noChangeArrowheads="1"/>
              </p:cNvSpPr>
              <p:nvPr/>
            </p:nvSpPr>
            <p:spPr bwMode="auto">
              <a:xfrm>
                <a:off x="3467098" y="674042"/>
                <a:ext cx="1189382" cy="290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algn="r" rtl="1">
                  <a:lnSpc>
                    <a:spcPct val="107000"/>
                  </a:lnSpc>
                  <a:spcAft>
                    <a:spcPts val="800"/>
                  </a:spcAft>
                </a:pPr>
                <a:r>
                  <a:rPr lang="en-US" sz="1000">
                    <a:effectLst/>
                    <a:latin typeface="Times New Roman" panose="02020603050405020304" pitchFamily="18" charset="0"/>
                    <a:ea typeface="Calibri" panose="020F0502020204030204" pitchFamily="34" charset="0"/>
                    <a:cs typeface="B Nazanin" panose="00000400000000000000" pitchFamily="2" charset="-78"/>
                  </a:rPr>
                  <a:t>Most affected</a:t>
                </a:r>
                <a:endParaRPr lang="en-US" sz="1600">
                  <a:effectLst/>
                  <a:latin typeface="Times New Roman" panose="02020603050405020304" pitchFamily="18" charset="0"/>
                  <a:ea typeface="Calibri" panose="020F0502020204030204" pitchFamily="34" charset="0"/>
                  <a:cs typeface="Arial" panose="020B0604020202020204" pitchFamily="34" charset="0"/>
                </a:endParaRPr>
              </a:p>
            </p:txBody>
          </p:sp>
          <p:sp>
            <p:nvSpPr>
              <p:cNvPr id="29" name="Text Box 31">
                <a:extLst>
                  <a:ext uri="{FF2B5EF4-FFF2-40B4-BE49-F238E27FC236}">
                    <a16:creationId xmlns:a16="http://schemas.microsoft.com/office/drawing/2014/main" id="{0FE62DDC-03AE-4689-8614-A9B220B9F31B}"/>
                  </a:ext>
                </a:extLst>
              </p:cNvPr>
              <p:cNvSpPr txBox="1">
                <a:spLocks noChangeArrowheads="1"/>
              </p:cNvSpPr>
              <p:nvPr/>
            </p:nvSpPr>
            <p:spPr bwMode="auto">
              <a:xfrm>
                <a:off x="3587624" y="3448736"/>
                <a:ext cx="1189382" cy="290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algn="r" rtl="1">
                  <a:lnSpc>
                    <a:spcPct val="107000"/>
                  </a:lnSpc>
                  <a:spcAft>
                    <a:spcPts val="800"/>
                  </a:spcAft>
                </a:pPr>
                <a:r>
                  <a:rPr lang="en-US" sz="1000">
                    <a:effectLst/>
                    <a:latin typeface="Times New Roman" panose="02020603050405020304" pitchFamily="18" charset="0"/>
                    <a:ea typeface="Calibri" panose="020F0502020204030204" pitchFamily="34" charset="0"/>
                    <a:cs typeface="B Nazanin" panose="00000400000000000000" pitchFamily="2" charset="-78"/>
                  </a:rPr>
                  <a:t>Most effective</a:t>
                </a:r>
                <a:endParaRPr lang="en-US" sz="1600">
                  <a:effectLst/>
                  <a:latin typeface="Times New Roman" panose="02020603050405020304" pitchFamily="18" charset="0"/>
                  <a:ea typeface="Calibri" panose="020F0502020204030204" pitchFamily="34" charset="0"/>
                  <a:cs typeface="Arial" panose="020B0604020202020204" pitchFamily="34" charset="0"/>
                </a:endParaRPr>
              </a:p>
            </p:txBody>
          </p:sp>
          <p:sp>
            <p:nvSpPr>
              <p:cNvPr id="30" name="Rounded Rectangle 3">
                <a:extLst>
                  <a:ext uri="{FF2B5EF4-FFF2-40B4-BE49-F238E27FC236}">
                    <a16:creationId xmlns:a16="http://schemas.microsoft.com/office/drawing/2014/main" id="{2BD33B71-0420-4C27-9507-09E0E74F888E}"/>
                  </a:ext>
                </a:extLst>
              </p:cNvPr>
              <p:cNvSpPr>
                <a:spLocks noChangeArrowheads="1"/>
              </p:cNvSpPr>
              <p:nvPr/>
            </p:nvSpPr>
            <p:spPr bwMode="auto">
              <a:xfrm>
                <a:off x="828672" y="3427668"/>
                <a:ext cx="1028665" cy="337075"/>
              </a:xfrm>
              <a:prstGeom prst="roundRect">
                <a:avLst>
                  <a:gd name="adj" fmla="val 16667"/>
                </a:avLst>
              </a:prstGeom>
              <a:solidFill>
                <a:srgbClr val="FFFFFF"/>
              </a:solidFill>
              <a:ln w="12700" algn="ctr">
                <a:solidFill>
                  <a:srgbClr val="000000"/>
                </a:solidFill>
                <a:miter lim="800000"/>
                <a:headEnd/>
                <a:tailEnd/>
              </a:ln>
            </p:spPr>
            <p:txBody>
              <a:bodyPr rot="0" vert="horz" wrap="square" lIns="91440" tIns="45720" rIns="91440" bIns="45720" anchor="ctr" anchorCtr="0" upright="1">
                <a:noAutofit/>
              </a:bodyPr>
              <a:lstStyle/>
              <a:p>
                <a:pPr algn="ctr" rtl="1">
                  <a:lnSpc>
                    <a:spcPct val="107000"/>
                  </a:lnSpc>
                  <a:spcAft>
                    <a:spcPts val="800"/>
                  </a:spcAft>
                </a:pPr>
                <a:r>
                  <a:rPr lang="en-US" sz="1000">
                    <a:effectLst/>
                    <a:latin typeface="Times New Roman" panose="02020603050405020304" pitchFamily="18" charset="0"/>
                    <a:ea typeface="Calibri" panose="020F0502020204030204" pitchFamily="34" charset="0"/>
                    <a:cs typeface="B Nazanin" panose="00000400000000000000" pitchFamily="2" charset="-78"/>
                  </a:rPr>
                  <a:t>potential of sport</a:t>
                </a:r>
                <a:endParaRPr lang="en-US" sz="1600">
                  <a:effectLst/>
                  <a:latin typeface="Times New Roman" panose="02020603050405020304" pitchFamily="18" charset="0"/>
                  <a:ea typeface="Calibri" panose="020F0502020204030204" pitchFamily="34" charset="0"/>
                  <a:cs typeface="Arial" panose="020B0604020202020204" pitchFamily="34" charset="0"/>
                </a:endParaRPr>
              </a:p>
            </p:txBody>
          </p:sp>
          <p:sp>
            <p:nvSpPr>
              <p:cNvPr id="31" name="Rounded Rectangle 3">
                <a:extLst>
                  <a:ext uri="{FF2B5EF4-FFF2-40B4-BE49-F238E27FC236}">
                    <a16:creationId xmlns:a16="http://schemas.microsoft.com/office/drawing/2014/main" id="{ACA93CAC-AACB-44EC-8380-AB9F7F1CE7DD}"/>
                  </a:ext>
                </a:extLst>
              </p:cNvPr>
              <p:cNvSpPr>
                <a:spLocks noChangeArrowheads="1"/>
              </p:cNvSpPr>
              <p:nvPr/>
            </p:nvSpPr>
            <p:spPr bwMode="auto">
              <a:xfrm>
                <a:off x="2314526" y="3448737"/>
                <a:ext cx="1406940" cy="337075"/>
              </a:xfrm>
              <a:prstGeom prst="roundRect">
                <a:avLst>
                  <a:gd name="adj" fmla="val 16667"/>
                </a:avLst>
              </a:prstGeom>
              <a:solidFill>
                <a:srgbClr val="FFFFFF"/>
              </a:solidFill>
              <a:ln w="12700" algn="ctr">
                <a:solidFill>
                  <a:srgbClr val="000000"/>
                </a:solidFill>
                <a:miter lim="800000"/>
                <a:headEnd/>
                <a:tailEnd/>
              </a:ln>
            </p:spPr>
            <p:txBody>
              <a:bodyPr rot="0" vert="horz" wrap="square" lIns="91440" tIns="45720" rIns="91440" bIns="45720" anchor="ctr" anchorCtr="0" upright="1">
                <a:noAutofit/>
              </a:bodyPr>
              <a:lstStyle/>
              <a:p>
                <a:pPr algn="ctr" rtl="1">
                  <a:lnSpc>
                    <a:spcPct val="107000"/>
                  </a:lnSpc>
                  <a:spcAft>
                    <a:spcPts val="800"/>
                  </a:spcAft>
                </a:pPr>
                <a:r>
                  <a:rPr lang="en-US" sz="1000">
                    <a:effectLst/>
                    <a:latin typeface="Times New Roman" panose="02020603050405020304" pitchFamily="18" charset="0"/>
                    <a:ea typeface="Calibri" panose="020F0502020204030204" pitchFamily="34" charset="0"/>
                    <a:cs typeface="B Nazanin" panose="00000400000000000000" pitchFamily="2" charset="-78"/>
                  </a:rPr>
                  <a:t>changes in the global environment</a:t>
                </a:r>
                <a:endParaRPr lang="en-US" sz="1600">
                  <a:effectLst/>
                  <a:latin typeface="Times New Roman" panose="02020603050405020304" pitchFamily="18" charset="0"/>
                  <a:ea typeface="Calibri" panose="020F0502020204030204" pitchFamily="34" charset="0"/>
                  <a:cs typeface="Arial" panose="020B0604020202020204" pitchFamily="34" charset="0"/>
                </a:endParaRPr>
              </a:p>
            </p:txBody>
          </p:sp>
          <p:sp>
            <p:nvSpPr>
              <p:cNvPr id="32" name="Rounded Rectangle 3">
                <a:extLst>
                  <a:ext uri="{FF2B5EF4-FFF2-40B4-BE49-F238E27FC236}">
                    <a16:creationId xmlns:a16="http://schemas.microsoft.com/office/drawing/2014/main" id="{9CB174D0-216D-4E2C-B151-4E023D764FE8}"/>
                  </a:ext>
                </a:extLst>
              </p:cNvPr>
              <p:cNvSpPr>
                <a:spLocks noChangeArrowheads="1"/>
              </p:cNvSpPr>
              <p:nvPr/>
            </p:nvSpPr>
            <p:spPr bwMode="auto">
              <a:xfrm>
                <a:off x="2513194" y="2733136"/>
                <a:ext cx="1198747" cy="287628"/>
              </a:xfrm>
              <a:prstGeom prst="roundRect">
                <a:avLst>
                  <a:gd name="adj" fmla="val 16667"/>
                </a:avLst>
              </a:prstGeom>
              <a:solidFill>
                <a:srgbClr val="FFFFFF"/>
              </a:solidFill>
              <a:ln w="12700" algn="ctr">
                <a:solidFill>
                  <a:srgbClr val="000000"/>
                </a:solidFill>
                <a:miter lim="800000"/>
                <a:headEnd/>
                <a:tailEnd/>
              </a:ln>
            </p:spPr>
            <p:txBody>
              <a:bodyPr rot="0" vert="horz" wrap="square" lIns="91440" tIns="45720" rIns="91440" bIns="45720" anchor="ctr" anchorCtr="0" upright="1">
                <a:noAutofit/>
              </a:bodyPr>
              <a:lstStyle/>
              <a:p>
                <a:pPr algn="ctr" rtl="1">
                  <a:lnSpc>
                    <a:spcPct val="107000"/>
                  </a:lnSpc>
                  <a:spcAft>
                    <a:spcPts val="800"/>
                  </a:spcAft>
                </a:pPr>
                <a:r>
                  <a:rPr lang="en-US" sz="1000">
                    <a:effectLst/>
                    <a:latin typeface="Times New Roman" panose="02020603050405020304" pitchFamily="18" charset="0"/>
                    <a:ea typeface="Calibri" panose="020F0502020204030204" pitchFamily="34" charset="0"/>
                    <a:cs typeface="B Nazanin" panose="00000400000000000000" pitchFamily="2" charset="-78"/>
                  </a:rPr>
                  <a:t>policies and programs</a:t>
                </a:r>
                <a:endParaRPr lang="en-US" sz="1600">
                  <a:effectLst/>
                  <a:latin typeface="Times New Roman" panose="02020603050405020304" pitchFamily="18" charset="0"/>
                  <a:ea typeface="Calibri" panose="020F0502020204030204" pitchFamily="34" charset="0"/>
                  <a:cs typeface="Arial" panose="020B0604020202020204" pitchFamily="34" charset="0"/>
                </a:endParaRPr>
              </a:p>
            </p:txBody>
          </p:sp>
          <p:sp>
            <p:nvSpPr>
              <p:cNvPr id="33" name="Rounded Rectangle 3">
                <a:extLst>
                  <a:ext uri="{FF2B5EF4-FFF2-40B4-BE49-F238E27FC236}">
                    <a16:creationId xmlns:a16="http://schemas.microsoft.com/office/drawing/2014/main" id="{ED7C7AAA-0408-4846-BAA4-828D77ED3ABE}"/>
                  </a:ext>
                </a:extLst>
              </p:cNvPr>
              <p:cNvSpPr>
                <a:spLocks noChangeArrowheads="1"/>
              </p:cNvSpPr>
              <p:nvPr/>
            </p:nvSpPr>
            <p:spPr bwMode="auto">
              <a:xfrm>
                <a:off x="2609794" y="2027014"/>
                <a:ext cx="1482695" cy="337075"/>
              </a:xfrm>
              <a:prstGeom prst="roundRect">
                <a:avLst>
                  <a:gd name="adj" fmla="val 16667"/>
                </a:avLst>
              </a:prstGeom>
              <a:solidFill>
                <a:srgbClr val="FFFFFF"/>
              </a:solidFill>
              <a:ln w="12700" algn="ctr">
                <a:solidFill>
                  <a:srgbClr val="000000"/>
                </a:solidFill>
                <a:miter lim="800000"/>
                <a:headEnd/>
                <a:tailEnd/>
              </a:ln>
            </p:spPr>
            <p:txBody>
              <a:bodyPr rot="0" vert="horz" wrap="square" lIns="91440" tIns="45720" rIns="91440" bIns="45720" anchor="ctr" anchorCtr="0" upright="1">
                <a:noAutofit/>
              </a:bodyPr>
              <a:lstStyle/>
              <a:p>
                <a:pPr algn="ctr" rtl="1">
                  <a:lnSpc>
                    <a:spcPct val="107000"/>
                  </a:lnSpc>
                  <a:spcAft>
                    <a:spcPts val="800"/>
                  </a:spcAft>
                </a:pPr>
                <a:r>
                  <a:rPr lang="en-US" sz="1000">
                    <a:effectLst/>
                    <a:latin typeface="Times New Roman" panose="02020603050405020304" pitchFamily="18" charset="0"/>
                    <a:ea typeface="Calibri" panose="020F0502020204030204" pitchFamily="34" charset="0"/>
                    <a:cs typeface="B Nazanin" panose="00000400000000000000" pitchFamily="2" charset="-78"/>
                  </a:rPr>
                  <a:t>news and information management</a:t>
                </a:r>
                <a:endParaRPr lang="en-US" sz="1600">
                  <a:effectLst/>
                  <a:latin typeface="Times New Roman" panose="02020603050405020304" pitchFamily="18" charset="0"/>
                  <a:ea typeface="Calibri" panose="020F0502020204030204" pitchFamily="34" charset="0"/>
                  <a:cs typeface="Arial" panose="020B0604020202020204" pitchFamily="34" charset="0"/>
                </a:endParaRPr>
              </a:p>
            </p:txBody>
          </p:sp>
          <p:sp>
            <p:nvSpPr>
              <p:cNvPr id="34" name="Rounded Rectangle 3">
                <a:extLst>
                  <a:ext uri="{FF2B5EF4-FFF2-40B4-BE49-F238E27FC236}">
                    <a16:creationId xmlns:a16="http://schemas.microsoft.com/office/drawing/2014/main" id="{AE139D29-2F8E-4BA5-856D-A2B889B197CA}"/>
                  </a:ext>
                </a:extLst>
              </p:cNvPr>
              <p:cNvSpPr>
                <a:spLocks noChangeArrowheads="1"/>
              </p:cNvSpPr>
              <p:nvPr/>
            </p:nvSpPr>
            <p:spPr bwMode="auto">
              <a:xfrm>
                <a:off x="2743143" y="1371492"/>
                <a:ext cx="1152501" cy="337075"/>
              </a:xfrm>
              <a:prstGeom prst="roundRect">
                <a:avLst>
                  <a:gd name="adj" fmla="val 16667"/>
                </a:avLst>
              </a:prstGeom>
              <a:solidFill>
                <a:srgbClr val="FFFFFF"/>
              </a:solidFill>
              <a:ln w="12700" algn="ctr">
                <a:solidFill>
                  <a:srgbClr val="000000"/>
                </a:solidFill>
                <a:miter lim="800000"/>
                <a:headEnd/>
                <a:tailEnd/>
              </a:ln>
            </p:spPr>
            <p:txBody>
              <a:bodyPr rot="0" vert="horz" wrap="square" lIns="91440" tIns="45720" rIns="91440" bIns="45720" anchor="ctr" anchorCtr="0" upright="1">
                <a:noAutofit/>
              </a:bodyPr>
              <a:lstStyle/>
              <a:p>
                <a:pPr algn="ctr" rtl="1">
                  <a:lnSpc>
                    <a:spcPct val="107000"/>
                  </a:lnSpc>
                  <a:spcAft>
                    <a:spcPts val="800"/>
                  </a:spcAft>
                </a:pPr>
                <a:r>
                  <a:rPr lang="en-US" sz="1000">
                    <a:effectLst/>
                    <a:latin typeface="Times New Roman" panose="02020603050405020304" pitchFamily="18" charset="0"/>
                    <a:ea typeface="Calibri" panose="020F0502020204030204" pitchFamily="34" charset="0"/>
                    <a:cs typeface="B Nazanin" panose="00000400000000000000" pitchFamily="2" charset="-78"/>
                  </a:rPr>
                  <a:t>capacity empowerment</a:t>
                </a:r>
                <a:endParaRPr lang="en-US" sz="1600">
                  <a:effectLst/>
                  <a:latin typeface="Times New Roman" panose="02020603050405020304" pitchFamily="18" charset="0"/>
                  <a:ea typeface="Calibri" panose="020F0502020204030204" pitchFamily="34" charset="0"/>
                  <a:cs typeface="Arial" panose="020B0604020202020204" pitchFamily="34" charset="0"/>
                </a:endParaRPr>
              </a:p>
            </p:txBody>
          </p:sp>
          <p:sp>
            <p:nvSpPr>
              <p:cNvPr id="35" name="Rounded Rectangle 3">
                <a:extLst>
                  <a:ext uri="{FF2B5EF4-FFF2-40B4-BE49-F238E27FC236}">
                    <a16:creationId xmlns:a16="http://schemas.microsoft.com/office/drawing/2014/main" id="{F33ABCC3-017E-4F05-99A1-9E5EB15E1F36}"/>
                  </a:ext>
                </a:extLst>
              </p:cNvPr>
              <p:cNvSpPr>
                <a:spLocks noChangeArrowheads="1"/>
              </p:cNvSpPr>
              <p:nvPr/>
            </p:nvSpPr>
            <p:spPr bwMode="auto">
              <a:xfrm>
                <a:off x="628653" y="1376803"/>
                <a:ext cx="857215" cy="337075"/>
              </a:xfrm>
              <a:prstGeom prst="roundRect">
                <a:avLst>
                  <a:gd name="adj" fmla="val 16667"/>
                </a:avLst>
              </a:prstGeom>
              <a:solidFill>
                <a:srgbClr val="FFFFFF"/>
              </a:solidFill>
              <a:ln w="12700" algn="ctr">
                <a:solidFill>
                  <a:srgbClr val="000000"/>
                </a:solidFill>
                <a:miter lim="800000"/>
                <a:headEnd/>
                <a:tailEnd/>
              </a:ln>
            </p:spPr>
            <p:txBody>
              <a:bodyPr rot="0" vert="horz" wrap="square" lIns="91440" tIns="45720" rIns="91440" bIns="45720" anchor="ctr" anchorCtr="0" upright="1">
                <a:noAutofit/>
              </a:bodyPr>
              <a:lstStyle/>
              <a:p>
                <a:pPr algn="ctr" rtl="1">
                  <a:lnSpc>
                    <a:spcPct val="107000"/>
                  </a:lnSpc>
                  <a:spcAft>
                    <a:spcPts val="800"/>
                  </a:spcAft>
                </a:pPr>
                <a:r>
                  <a:rPr lang="en-US" sz="1000">
                    <a:effectLst/>
                    <a:latin typeface="Times New Roman" panose="02020603050405020304" pitchFamily="18" charset="0"/>
                    <a:ea typeface="Calibri" panose="020F0502020204030204" pitchFamily="34" charset="0"/>
                    <a:cs typeface="B Nazanin" panose="00000400000000000000" pitchFamily="2" charset="-78"/>
                  </a:rPr>
                  <a:t>political sociology</a:t>
                </a:r>
                <a:endParaRPr lang="en-US" sz="1600">
                  <a:effectLst/>
                  <a:latin typeface="Times New Roman" panose="02020603050405020304" pitchFamily="18" charset="0"/>
                  <a:ea typeface="Calibri" panose="020F0502020204030204" pitchFamily="34" charset="0"/>
                  <a:cs typeface="Arial" panose="020B0604020202020204" pitchFamily="34" charset="0"/>
                </a:endParaRPr>
              </a:p>
            </p:txBody>
          </p:sp>
          <p:cxnSp>
            <p:nvCxnSpPr>
              <p:cNvPr id="36" name="Straight Arrow Connector 35">
                <a:extLst>
                  <a:ext uri="{FF2B5EF4-FFF2-40B4-BE49-F238E27FC236}">
                    <a16:creationId xmlns:a16="http://schemas.microsoft.com/office/drawing/2014/main" id="{15C2C3DE-248F-49A8-970F-2CF8E09D40E9}"/>
                  </a:ext>
                </a:extLst>
              </p:cNvPr>
              <p:cNvCxnSpPr>
                <a:cxnSpLocks noChangeShapeType="1"/>
                <a:stCxn id="13" idx="0"/>
                <a:endCxn id="16" idx="2"/>
              </p:cNvCxnSpPr>
              <p:nvPr/>
            </p:nvCxnSpPr>
            <p:spPr bwMode="auto">
              <a:xfrm flipV="1">
                <a:off x="2100218" y="1032161"/>
                <a:ext cx="812753" cy="335857"/>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37" name="Straight Arrow Connector 36">
                <a:extLst>
                  <a:ext uri="{FF2B5EF4-FFF2-40B4-BE49-F238E27FC236}">
                    <a16:creationId xmlns:a16="http://schemas.microsoft.com/office/drawing/2014/main" id="{0302BC27-1770-40FF-897A-AE3FD38C6DEA}"/>
                  </a:ext>
                </a:extLst>
              </p:cNvPr>
              <p:cNvCxnSpPr>
                <a:cxnSpLocks noChangeShapeType="1"/>
              </p:cNvCxnSpPr>
              <p:nvPr/>
            </p:nvCxnSpPr>
            <p:spPr bwMode="auto">
              <a:xfrm flipH="1" flipV="1">
                <a:off x="1190631" y="1023185"/>
                <a:ext cx="0" cy="324009"/>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38" name="Straight Arrow Connector 37">
                <a:extLst>
                  <a:ext uri="{FF2B5EF4-FFF2-40B4-BE49-F238E27FC236}">
                    <a16:creationId xmlns:a16="http://schemas.microsoft.com/office/drawing/2014/main" id="{3914DAD2-F1D6-4491-A986-F98D4F95BFDF}"/>
                  </a:ext>
                </a:extLst>
              </p:cNvPr>
              <p:cNvCxnSpPr>
                <a:cxnSpLocks noChangeShapeType="1"/>
              </p:cNvCxnSpPr>
              <p:nvPr/>
            </p:nvCxnSpPr>
            <p:spPr bwMode="auto">
              <a:xfrm flipH="1" flipV="1">
                <a:off x="3305193" y="1023190"/>
                <a:ext cx="0" cy="324009"/>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39" name="Straight Arrow Connector 38">
                <a:extLst>
                  <a:ext uri="{FF2B5EF4-FFF2-40B4-BE49-F238E27FC236}">
                    <a16:creationId xmlns:a16="http://schemas.microsoft.com/office/drawing/2014/main" id="{11E661E6-E24E-478A-88E9-17A8F50174D2}"/>
                  </a:ext>
                </a:extLst>
              </p:cNvPr>
              <p:cNvCxnSpPr>
                <a:cxnSpLocks noChangeShapeType="1"/>
                <a:endCxn id="17" idx="2"/>
              </p:cNvCxnSpPr>
              <p:nvPr/>
            </p:nvCxnSpPr>
            <p:spPr bwMode="auto">
              <a:xfrm flipH="1" flipV="1">
                <a:off x="1376213" y="1023139"/>
                <a:ext cx="1927741" cy="353007"/>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40" name="Straight Arrow Connector 39">
                <a:extLst>
                  <a:ext uri="{FF2B5EF4-FFF2-40B4-BE49-F238E27FC236}">
                    <a16:creationId xmlns:a16="http://schemas.microsoft.com/office/drawing/2014/main" id="{CE8BD1F0-CB0E-4B21-AFF1-1FEEEB5A38D5}"/>
                  </a:ext>
                </a:extLst>
              </p:cNvPr>
              <p:cNvCxnSpPr>
                <a:cxnSpLocks noChangeShapeType="1"/>
                <a:stCxn id="35" idx="0"/>
                <a:endCxn id="16" idx="2"/>
              </p:cNvCxnSpPr>
              <p:nvPr/>
            </p:nvCxnSpPr>
            <p:spPr bwMode="auto">
              <a:xfrm flipV="1">
                <a:off x="1057261" y="1032161"/>
                <a:ext cx="1855710" cy="344642"/>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41" name="Straight Arrow Connector 40">
                <a:extLst>
                  <a:ext uri="{FF2B5EF4-FFF2-40B4-BE49-F238E27FC236}">
                    <a16:creationId xmlns:a16="http://schemas.microsoft.com/office/drawing/2014/main" id="{0642998C-7789-4B8D-855B-D5F704B1C0E9}"/>
                  </a:ext>
                </a:extLst>
              </p:cNvPr>
              <p:cNvCxnSpPr>
                <a:cxnSpLocks noChangeShapeType="1"/>
              </p:cNvCxnSpPr>
              <p:nvPr/>
            </p:nvCxnSpPr>
            <p:spPr bwMode="auto">
              <a:xfrm flipV="1">
                <a:off x="1171581" y="1708577"/>
                <a:ext cx="0" cy="324009"/>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42" name="Straight Arrow Connector 41">
                <a:extLst>
                  <a:ext uri="{FF2B5EF4-FFF2-40B4-BE49-F238E27FC236}">
                    <a16:creationId xmlns:a16="http://schemas.microsoft.com/office/drawing/2014/main" id="{942D3938-DDCA-44EF-AC6E-E684F3AB6F36}"/>
                  </a:ext>
                </a:extLst>
              </p:cNvPr>
              <p:cNvCxnSpPr>
                <a:cxnSpLocks noChangeShapeType="1"/>
              </p:cNvCxnSpPr>
              <p:nvPr/>
            </p:nvCxnSpPr>
            <p:spPr bwMode="auto">
              <a:xfrm flipV="1">
                <a:off x="3105089" y="3020764"/>
                <a:ext cx="7479" cy="431822"/>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43" name="Straight Arrow Connector 42">
                <a:extLst>
                  <a:ext uri="{FF2B5EF4-FFF2-40B4-BE49-F238E27FC236}">
                    <a16:creationId xmlns:a16="http://schemas.microsoft.com/office/drawing/2014/main" id="{EA79E71B-68DF-4829-9289-D6993E5628E7}"/>
                  </a:ext>
                </a:extLst>
              </p:cNvPr>
              <p:cNvCxnSpPr>
                <a:cxnSpLocks noChangeShapeType="1"/>
              </p:cNvCxnSpPr>
              <p:nvPr/>
            </p:nvCxnSpPr>
            <p:spPr bwMode="auto">
              <a:xfrm flipV="1">
                <a:off x="1466858" y="2986379"/>
                <a:ext cx="0" cy="436133"/>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44" name="Straight Arrow Connector 43">
                <a:extLst>
                  <a:ext uri="{FF2B5EF4-FFF2-40B4-BE49-F238E27FC236}">
                    <a16:creationId xmlns:a16="http://schemas.microsoft.com/office/drawing/2014/main" id="{05885F28-82F1-4117-8BEC-B882B44D9AED}"/>
                  </a:ext>
                </a:extLst>
              </p:cNvPr>
              <p:cNvCxnSpPr>
                <a:cxnSpLocks noChangeShapeType="1"/>
                <a:stCxn id="31" idx="0"/>
                <a:endCxn id="15" idx="2"/>
              </p:cNvCxnSpPr>
              <p:nvPr/>
            </p:nvCxnSpPr>
            <p:spPr bwMode="auto">
              <a:xfrm flipH="1" flipV="1">
                <a:off x="1428043" y="2986379"/>
                <a:ext cx="1589954" cy="462357"/>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45" name="Straight Arrow Connector 44">
                <a:extLst>
                  <a:ext uri="{FF2B5EF4-FFF2-40B4-BE49-F238E27FC236}">
                    <a16:creationId xmlns:a16="http://schemas.microsoft.com/office/drawing/2014/main" id="{89C4E95F-3ED4-4679-9F30-6522B4BBF635}"/>
                  </a:ext>
                </a:extLst>
              </p:cNvPr>
              <p:cNvCxnSpPr>
                <a:cxnSpLocks noChangeShapeType="1"/>
                <a:endCxn id="14" idx="2"/>
              </p:cNvCxnSpPr>
              <p:nvPr/>
            </p:nvCxnSpPr>
            <p:spPr bwMode="auto">
              <a:xfrm flipH="1" flipV="1">
                <a:off x="1142870" y="2363413"/>
                <a:ext cx="2227086" cy="368146"/>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46" name="Straight Arrow Connector 45">
                <a:extLst>
                  <a:ext uri="{FF2B5EF4-FFF2-40B4-BE49-F238E27FC236}">
                    <a16:creationId xmlns:a16="http://schemas.microsoft.com/office/drawing/2014/main" id="{53D23F35-3470-4932-A159-B078CD743085}"/>
                  </a:ext>
                </a:extLst>
              </p:cNvPr>
              <p:cNvCxnSpPr>
                <a:cxnSpLocks noChangeShapeType="1"/>
                <a:endCxn id="35" idx="2"/>
              </p:cNvCxnSpPr>
              <p:nvPr/>
            </p:nvCxnSpPr>
            <p:spPr bwMode="auto">
              <a:xfrm flipH="1" flipV="1">
                <a:off x="1057261" y="1713878"/>
                <a:ext cx="2333660" cy="326056"/>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47" name="Straight Arrow Connector 46">
                <a:extLst>
                  <a:ext uri="{FF2B5EF4-FFF2-40B4-BE49-F238E27FC236}">
                    <a16:creationId xmlns:a16="http://schemas.microsoft.com/office/drawing/2014/main" id="{810DBFFC-A288-4153-828A-DF568253A168}"/>
                  </a:ext>
                </a:extLst>
              </p:cNvPr>
              <p:cNvCxnSpPr>
                <a:cxnSpLocks noChangeShapeType="1"/>
                <a:endCxn id="13" idx="2"/>
              </p:cNvCxnSpPr>
              <p:nvPr/>
            </p:nvCxnSpPr>
            <p:spPr bwMode="auto">
              <a:xfrm flipH="1" flipV="1">
                <a:off x="2100218" y="1705093"/>
                <a:ext cx="1224027" cy="322362"/>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48" name="Straight Arrow Connector 47">
                <a:extLst>
                  <a:ext uri="{FF2B5EF4-FFF2-40B4-BE49-F238E27FC236}">
                    <a16:creationId xmlns:a16="http://schemas.microsoft.com/office/drawing/2014/main" id="{FFAB23AF-3893-465C-9508-32745D8D9028}"/>
                  </a:ext>
                </a:extLst>
              </p:cNvPr>
              <p:cNvCxnSpPr>
                <a:cxnSpLocks noChangeShapeType="1"/>
                <a:endCxn id="32" idx="2"/>
              </p:cNvCxnSpPr>
              <p:nvPr/>
            </p:nvCxnSpPr>
            <p:spPr bwMode="auto">
              <a:xfrm flipV="1">
                <a:off x="1456621" y="3020764"/>
                <a:ext cx="1655947" cy="399040"/>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49" name="Straight Arrow Connector 48">
                <a:extLst>
                  <a:ext uri="{FF2B5EF4-FFF2-40B4-BE49-F238E27FC236}">
                    <a16:creationId xmlns:a16="http://schemas.microsoft.com/office/drawing/2014/main" id="{DED93193-326E-4EB9-9398-AE531083EA5E}"/>
                  </a:ext>
                </a:extLst>
              </p:cNvPr>
              <p:cNvCxnSpPr>
                <a:cxnSpLocks noChangeShapeType="1"/>
                <a:endCxn id="33" idx="2"/>
              </p:cNvCxnSpPr>
              <p:nvPr/>
            </p:nvCxnSpPr>
            <p:spPr bwMode="auto">
              <a:xfrm flipV="1">
                <a:off x="1190541" y="2364090"/>
                <a:ext cx="2160601" cy="355347"/>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50" name="Straight Arrow Connector 49">
                <a:extLst>
                  <a:ext uri="{FF2B5EF4-FFF2-40B4-BE49-F238E27FC236}">
                    <a16:creationId xmlns:a16="http://schemas.microsoft.com/office/drawing/2014/main" id="{88C35A92-1284-40C9-9DCB-9DD6CF394544}"/>
                  </a:ext>
                </a:extLst>
              </p:cNvPr>
              <p:cNvCxnSpPr>
                <a:cxnSpLocks noChangeShapeType="1"/>
                <a:stCxn id="14" idx="0"/>
                <a:endCxn id="13" idx="2"/>
              </p:cNvCxnSpPr>
              <p:nvPr/>
            </p:nvCxnSpPr>
            <p:spPr bwMode="auto">
              <a:xfrm flipV="1">
                <a:off x="1142870" y="1705093"/>
                <a:ext cx="957347" cy="321304"/>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51" name="Straight Arrow Connector 50">
                <a:extLst>
                  <a:ext uri="{FF2B5EF4-FFF2-40B4-BE49-F238E27FC236}">
                    <a16:creationId xmlns:a16="http://schemas.microsoft.com/office/drawing/2014/main" id="{9FC89779-D4E3-4767-AB10-B03C9B70726A}"/>
                  </a:ext>
                </a:extLst>
              </p:cNvPr>
              <p:cNvCxnSpPr>
                <a:cxnSpLocks noChangeShapeType="1"/>
                <a:stCxn id="14" idx="0"/>
                <a:endCxn id="34" idx="2"/>
              </p:cNvCxnSpPr>
              <p:nvPr/>
            </p:nvCxnSpPr>
            <p:spPr bwMode="auto">
              <a:xfrm flipV="1">
                <a:off x="1142870" y="1708567"/>
                <a:ext cx="2176523" cy="317831"/>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52" name="Rounded Rectangle 3">
                <a:extLst>
                  <a:ext uri="{FF2B5EF4-FFF2-40B4-BE49-F238E27FC236}">
                    <a16:creationId xmlns:a16="http://schemas.microsoft.com/office/drawing/2014/main" id="{BA72AA04-7F42-424F-8553-B99A63AC356B}"/>
                  </a:ext>
                </a:extLst>
              </p:cNvPr>
              <p:cNvSpPr>
                <a:spLocks noChangeArrowheads="1"/>
              </p:cNvSpPr>
              <p:nvPr/>
            </p:nvSpPr>
            <p:spPr bwMode="auto">
              <a:xfrm>
                <a:off x="1685934" y="2026716"/>
                <a:ext cx="827260" cy="337075"/>
              </a:xfrm>
              <a:prstGeom prst="roundRect">
                <a:avLst>
                  <a:gd name="adj" fmla="val 16667"/>
                </a:avLst>
              </a:prstGeom>
              <a:solidFill>
                <a:srgbClr val="FFFFFF"/>
              </a:solidFill>
              <a:ln w="12700" algn="ctr">
                <a:solidFill>
                  <a:srgbClr val="000000"/>
                </a:solidFill>
                <a:miter lim="800000"/>
                <a:headEnd/>
                <a:tailEnd/>
              </a:ln>
            </p:spPr>
            <p:txBody>
              <a:bodyPr rot="0" vert="horz" wrap="square" lIns="91440" tIns="45720" rIns="91440" bIns="45720" anchor="ctr" anchorCtr="0" upright="1">
                <a:noAutofit/>
              </a:bodyPr>
              <a:lstStyle/>
              <a:p>
                <a:pPr algn="ctr" rtl="1">
                  <a:lnSpc>
                    <a:spcPct val="107000"/>
                  </a:lnSpc>
                  <a:spcAft>
                    <a:spcPts val="800"/>
                  </a:spcAft>
                </a:pPr>
                <a:r>
                  <a:rPr lang="en-US" sz="1000">
                    <a:effectLst/>
                    <a:latin typeface="Times New Roman" panose="02020603050405020304" pitchFamily="18" charset="0"/>
                    <a:ea typeface="Calibri" panose="020F0502020204030204" pitchFamily="34" charset="0"/>
                    <a:cs typeface="B Nazanin" panose="00000400000000000000" pitchFamily="2" charset="-78"/>
                  </a:rPr>
                  <a:t>target community</a:t>
                </a:r>
                <a:endParaRPr lang="en-US" sz="1600">
                  <a:effectLst/>
                  <a:latin typeface="Times New Roman" panose="02020603050405020304" pitchFamily="18" charset="0"/>
                  <a:ea typeface="Calibri" panose="020F0502020204030204" pitchFamily="34" charset="0"/>
                  <a:cs typeface="Arial" panose="020B0604020202020204" pitchFamily="34" charset="0"/>
                </a:endParaRPr>
              </a:p>
            </p:txBody>
          </p:sp>
          <p:cxnSp>
            <p:nvCxnSpPr>
              <p:cNvPr id="53" name="Straight Arrow Connector 52">
                <a:extLst>
                  <a:ext uri="{FF2B5EF4-FFF2-40B4-BE49-F238E27FC236}">
                    <a16:creationId xmlns:a16="http://schemas.microsoft.com/office/drawing/2014/main" id="{2B0DD931-8B9C-43CA-A9B5-26A923231A36}"/>
                  </a:ext>
                </a:extLst>
              </p:cNvPr>
              <p:cNvCxnSpPr>
                <a:cxnSpLocks noChangeShapeType="1"/>
                <a:endCxn id="52" idx="2"/>
              </p:cNvCxnSpPr>
              <p:nvPr/>
            </p:nvCxnSpPr>
            <p:spPr bwMode="auto">
              <a:xfrm flipV="1">
                <a:off x="1139366" y="2363792"/>
                <a:ext cx="960198" cy="357571"/>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54" name="Straight Arrow Connector 53">
                <a:extLst>
                  <a:ext uri="{FF2B5EF4-FFF2-40B4-BE49-F238E27FC236}">
                    <a16:creationId xmlns:a16="http://schemas.microsoft.com/office/drawing/2014/main" id="{68497B06-AEB5-4300-9358-A9122811C1C6}"/>
                  </a:ext>
                </a:extLst>
              </p:cNvPr>
              <p:cNvCxnSpPr>
                <a:cxnSpLocks noChangeShapeType="1"/>
                <a:endCxn id="52" idx="2"/>
              </p:cNvCxnSpPr>
              <p:nvPr/>
            </p:nvCxnSpPr>
            <p:spPr bwMode="auto">
              <a:xfrm flipH="1" flipV="1">
                <a:off x="2099565" y="2363792"/>
                <a:ext cx="1204887" cy="357505"/>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grpSp>
        <p:cxnSp>
          <p:nvCxnSpPr>
            <p:cNvPr id="12" name="Straight Connector 11">
              <a:extLst>
                <a:ext uri="{FF2B5EF4-FFF2-40B4-BE49-F238E27FC236}">
                  <a16:creationId xmlns:a16="http://schemas.microsoft.com/office/drawing/2014/main" id="{91B22259-92EB-4D77-9585-5D295C033558}"/>
                </a:ext>
              </a:extLst>
            </p:cNvPr>
            <p:cNvCxnSpPr>
              <a:cxnSpLocks noChangeShapeType="1"/>
            </p:cNvCxnSpPr>
            <p:nvPr/>
          </p:nvCxnSpPr>
          <p:spPr bwMode="auto">
            <a:xfrm flipV="1">
              <a:off x="-19050" y="3342110"/>
              <a:ext cx="814070" cy="0"/>
            </a:xfrm>
            <a:prstGeom prst="line">
              <a:avLst/>
            </a:prstGeom>
            <a:noFill/>
            <a:ln w="19050" algn="ctr">
              <a:solidFill>
                <a:srgbClr val="000000"/>
              </a:solidFill>
              <a:prstDash val="lgDash"/>
              <a:miter lim="800000"/>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879461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129" y="6388"/>
            <a:ext cx="9144000" cy="6705600"/>
          </a:xfrm>
          <a:prstGeom prst="rect">
            <a:avLst/>
          </a:prstGeom>
        </p:spPr>
      </p:pic>
      <p:sp>
        <p:nvSpPr>
          <p:cNvPr id="3" name="Title 2"/>
          <p:cNvSpPr>
            <a:spLocks noGrp="1"/>
          </p:cNvSpPr>
          <p:nvPr>
            <p:ph type="title"/>
          </p:nvPr>
        </p:nvSpPr>
        <p:spPr>
          <a:xfrm>
            <a:off x="306466" y="1124336"/>
            <a:ext cx="8229600" cy="799307"/>
          </a:xfrm>
        </p:spPr>
        <p:txBody>
          <a:bodyPr>
            <a:normAutofit/>
          </a:bodyPr>
          <a:lstStyle/>
          <a:p>
            <a:pPr algn="l"/>
            <a:r>
              <a:rPr lang="en-US" sz="3600" dirty="0"/>
              <a:t>Results</a:t>
            </a:r>
          </a:p>
        </p:txBody>
      </p:sp>
      <p:sp>
        <p:nvSpPr>
          <p:cNvPr id="2" name="Content Placeholder 1"/>
          <p:cNvSpPr>
            <a:spLocks noGrp="1"/>
          </p:cNvSpPr>
          <p:nvPr>
            <p:ph idx="1"/>
          </p:nvPr>
        </p:nvSpPr>
        <p:spPr>
          <a:xfrm>
            <a:off x="1295400" y="5476124"/>
            <a:ext cx="8229600" cy="462357"/>
          </a:xfrm>
        </p:spPr>
        <p:txBody>
          <a:bodyPr>
            <a:normAutofit/>
          </a:bodyPr>
          <a:lstStyle/>
          <a:p>
            <a:r>
              <a:rPr lang="en-US" sz="2000" dirty="0"/>
              <a:t>Infiltration power and degree of dependence (MICMAC chart)</a:t>
            </a:r>
          </a:p>
        </p:txBody>
      </p:sp>
      <p:graphicFrame>
        <p:nvGraphicFramePr>
          <p:cNvPr id="55" name="Chart 54">
            <a:extLst>
              <a:ext uri="{FF2B5EF4-FFF2-40B4-BE49-F238E27FC236}">
                <a16:creationId xmlns:a16="http://schemas.microsoft.com/office/drawing/2014/main" id="{5392C364-10AF-4012-97D4-8AEF046AFB65}"/>
              </a:ext>
            </a:extLst>
          </p:cNvPr>
          <p:cNvGraphicFramePr>
            <a:graphicFrameLocks/>
          </p:cNvGraphicFramePr>
          <p:nvPr>
            <p:extLst>
              <p:ext uri="{D42A27DB-BD31-4B8C-83A1-F6EECF244321}">
                <p14:modId xmlns:p14="http://schemas.microsoft.com/office/powerpoint/2010/main" val="1122429621"/>
              </p:ext>
            </p:extLst>
          </p:nvPr>
        </p:nvGraphicFramePr>
        <p:xfrm>
          <a:off x="2216123" y="2118562"/>
          <a:ext cx="4951413" cy="30464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89452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 calcmode="lin" valueType="num">
                                      <p:cBhvr>
                                        <p:cTn id="7" dur="500" fill="hold"/>
                                        <p:tgtEl>
                                          <p:spTgt spid="55"/>
                                        </p:tgtEl>
                                        <p:attrNameLst>
                                          <p:attrName>ppt_w</p:attrName>
                                        </p:attrNameLst>
                                      </p:cBhvr>
                                      <p:tavLst>
                                        <p:tav tm="0">
                                          <p:val>
                                            <p:fltVal val="0"/>
                                          </p:val>
                                        </p:tav>
                                        <p:tav tm="100000">
                                          <p:val>
                                            <p:strVal val="#ppt_w"/>
                                          </p:val>
                                        </p:tav>
                                      </p:tavLst>
                                    </p:anim>
                                    <p:anim calcmode="lin" valueType="num">
                                      <p:cBhvr>
                                        <p:cTn id="8" dur="500" fill="hold"/>
                                        <p:tgtEl>
                                          <p:spTgt spid="55"/>
                                        </p:tgtEl>
                                        <p:attrNameLst>
                                          <p:attrName>ppt_h</p:attrName>
                                        </p:attrNameLst>
                                      </p:cBhvr>
                                      <p:tavLst>
                                        <p:tav tm="0">
                                          <p:val>
                                            <p:fltVal val="0"/>
                                          </p:val>
                                        </p:tav>
                                        <p:tav tm="100000">
                                          <p:val>
                                            <p:strVal val="#ppt_h"/>
                                          </p:val>
                                        </p:tav>
                                      </p:tavLst>
                                    </p:anim>
                                    <p:animEffect transition="in" filter="fade">
                                      <p:cBhvr>
                                        <p:cTn id="9" dur="500"/>
                                        <p:tgtEl>
                                          <p:spTgt spid="5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Graphic spid="5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629400"/>
          </a:xfrm>
          <a:prstGeom prst="rect">
            <a:avLst/>
          </a:prstGeom>
        </p:spPr>
      </p:pic>
      <p:sp>
        <p:nvSpPr>
          <p:cNvPr id="3" name="Title 2"/>
          <p:cNvSpPr>
            <a:spLocks noGrp="1"/>
          </p:cNvSpPr>
          <p:nvPr>
            <p:ph type="title"/>
          </p:nvPr>
        </p:nvSpPr>
        <p:spPr/>
        <p:txBody>
          <a:bodyPr>
            <a:normAutofit/>
          </a:bodyPr>
          <a:lstStyle/>
          <a:p>
            <a:pPr algn="l"/>
            <a:r>
              <a:rPr lang="en-US" sz="3600" dirty="0"/>
              <a:t>Discussion and Conclusion</a:t>
            </a:r>
          </a:p>
        </p:txBody>
      </p:sp>
      <p:sp>
        <p:nvSpPr>
          <p:cNvPr id="2" name="Content Placeholder 1"/>
          <p:cNvSpPr>
            <a:spLocks noGrp="1"/>
          </p:cNvSpPr>
          <p:nvPr>
            <p:ph idx="1"/>
          </p:nvPr>
        </p:nvSpPr>
        <p:spPr/>
        <p:txBody>
          <a:bodyPr>
            <a:normAutofit fontScale="47500" lnSpcReduction="20000"/>
          </a:bodyPr>
          <a:lstStyle/>
          <a:p>
            <a:pPr algn="just"/>
            <a:r>
              <a:rPr lang="en-US" dirty="0"/>
              <a:t>After the analysis, it was found that experts in this field believe that the "potential of sports" has highlighted the role of sports diplomacy for the country. So that the increasing power and attractiveness of international sporting events has the most important place in this field. Sport is an attractive and popular tool for people all over the world. The display of outdoor sports and sports halls of athletes participating in the Olympic Games and other international competitions shows that sporting events are pervasive and have become common interests around the world. Performing sports activities creates an opportunity to interact with foreign cultures. Sport is a peaceful tool for international affairs that countries can use to strengthen relations around the world.</a:t>
            </a:r>
          </a:p>
          <a:p>
            <a:pPr algn="just"/>
            <a:r>
              <a:rPr lang="en-US" dirty="0"/>
              <a:t>The results also indicate that increasing the role of non-governmental organizations and actors plays an important role in the global change due to the need for sports diplomacy in the country. In this regard, an overview of international organizations that are increasingly showing their catalytic role in the development of international relations. This shows the importance that relevant organizations should seek to establish and launch national and international institutions for greater bargaining power in the international arena.</a:t>
            </a:r>
          </a:p>
          <a:p>
            <a:pPr algn="just"/>
            <a:r>
              <a:rPr lang="en-US" dirty="0"/>
              <a:t>Creating a proper structure is another necessity of the country's sports for the development of sports diplomacy. On the other hand, religious and cultural ceremonies and programs in the field of cultural issues need to be planned and sometimes reviewed for the best use in this field.</a:t>
            </a:r>
          </a:p>
        </p:txBody>
      </p:sp>
    </p:spTree>
    <p:extLst>
      <p:ext uri="{BB962C8B-B14F-4D97-AF65-F5344CB8AC3E}">
        <p14:creationId xmlns:p14="http://schemas.microsoft.com/office/powerpoint/2010/main" val="2916371273"/>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additive="base">
                                        <p:cTn id="14"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 calcmode="lin" valueType="num">
                                      <p:cBhvr additive="base">
                                        <p:cTn id="20"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 calcmode="lin" valueType="num">
                                      <p:cBhvr additive="base">
                                        <p:cTn id="26"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629400"/>
          </a:xfrm>
          <a:prstGeom prst="rect">
            <a:avLst/>
          </a:prstGeom>
        </p:spPr>
      </p:pic>
      <p:sp>
        <p:nvSpPr>
          <p:cNvPr id="3" name="Title 2"/>
          <p:cNvSpPr>
            <a:spLocks noGrp="1"/>
          </p:cNvSpPr>
          <p:nvPr>
            <p:ph type="title"/>
          </p:nvPr>
        </p:nvSpPr>
        <p:spPr/>
        <p:txBody>
          <a:bodyPr>
            <a:normAutofit/>
          </a:bodyPr>
          <a:lstStyle/>
          <a:p>
            <a:pPr algn="l"/>
            <a:r>
              <a:rPr lang="en-US" sz="3600" dirty="0"/>
              <a:t>Applications and Executive Suggestions</a:t>
            </a:r>
          </a:p>
        </p:txBody>
      </p:sp>
      <p:sp>
        <p:nvSpPr>
          <p:cNvPr id="2" name="Content Placeholder 1"/>
          <p:cNvSpPr>
            <a:spLocks noGrp="1"/>
          </p:cNvSpPr>
          <p:nvPr>
            <p:ph idx="1"/>
          </p:nvPr>
        </p:nvSpPr>
        <p:spPr/>
        <p:txBody>
          <a:bodyPr>
            <a:normAutofit fontScale="55000" lnSpcReduction="20000"/>
          </a:bodyPr>
          <a:lstStyle/>
          <a:p>
            <a:r>
              <a:rPr lang="en-US" dirty="0"/>
              <a:t>Interaction with the world is also a strategy that can include the development of sports diplomacy. Exchanging coaches and athletes in this field can be a long-term solution to increase countries' interactions with other countries. Because athletes, coaches and sports managers are diplomats of the two countries who play an important role in the political arena between the two countries.</a:t>
            </a:r>
            <a:endParaRPr lang="fa-IR" dirty="0"/>
          </a:p>
          <a:p>
            <a:r>
              <a:rPr lang="en-US" dirty="0"/>
              <a:t>Another way in which sports diplomacy can be developed is through capacity building. One of the capacities that any country can use in sports diplomacy is the internationalization of its national or local sport. In this case, in the world, while taking many advantages such as the headquarters of the organization, policies and rules and regulations of the field, appropriate sports diplomacy can be established for your country.</a:t>
            </a:r>
            <a:endParaRPr lang="fa-IR" dirty="0"/>
          </a:p>
          <a:p>
            <a:r>
              <a:rPr lang="en-US" dirty="0"/>
              <a:t>Development of sports infrastructure, facilities and equipment Increasing private sector investment, job creation, sports tourists and attracting sports elites are the consequences that an active sports diplomacy apparatus can bring to any country.</a:t>
            </a:r>
          </a:p>
        </p:txBody>
      </p:sp>
    </p:spTree>
    <p:extLst>
      <p:ext uri="{BB962C8B-B14F-4D97-AF65-F5344CB8AC3E}">
        <p14:creationId xmlns:p14="http://schemas.microsoft.com/office/powerpoint/2010/main" val="252836221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additive="base">
                                        <p:cTn id="14"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 calcmode="lin" valueType="num">
                                      <p:cBhvr additive="base">
                                        <p:cTn id="20"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 calcmode="lin" valueType="num">
                                      <p:cBhvr additive="base">
                                        <p:cTn id="26"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415</TotalTime>
  <Words>1625</Words>
  <Application>Microsoft Office PowerPoint</Application>
  <PresentationFormat>On-screen Show (4:3)</PresentationFormat>
  <Paragraphs>96</Paragraphs>
  <Slides>12</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Analysis of strategic factors in the development of sports diplomacy in Iran with an interpretive structural modeling approach</vt:lpstr>
      <vt:lpstr>Introduction:</vt:lpstr>
      <vt:lpstr>Introduction:</vt:lpstr>
      <vt:lpstr>Methodology:</vt:lpstr>
      <vt:lpstr>Results</vt:lpstr>
      <vt:lpstr>Results</vt:lpstr>
      <vt:lpstr>Results</vt:lpstr>
      <vt:lpstr>Discussion and Conclusion</vt:lpstr>
      <vt:lpstr>Applications and Executive Suggestions</vt:lpstr>
      <vt:lpstr>Applications and Executive Suggestions</vt:lpstr>
      <vt:lpstr>Applications and Executive Suggestions</vt:lpstr>
      <vt:lpstr>With thanks for your attention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Gholamian</dc:creator>
  <cp:lastModifiedBy>Reviewer</cp:lastModifiedBy>
  <cp:revision>43</cp:revision>
  <dcterms:created xsi:type="dcterms:W3CDTF">2020-02-10T10:01:56Z</dcterms:created>
  <dcterms:modified xsi:type="dcterms:W3CDTF">2022-02-26T07:20:30Z</dcterms:modified>
</cp:coreProperties>
</file>