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9" autoAdjust="0"/>
  </p:normalViewPr>
  <p:slideViewPr>
    <p:cSldViewPr snapToGrid="0">
      <p:cViewPr>
        <p:scale>
          <a:sx n="18" d="100"/>
          <a:sy n="18" d="100"/>
        </p:scale>
        <p:origin x="-972" y="-168"/>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smtClean="0"/>
              <a:t>Click to edit Master title style</a:t>
            </a:r>
            <a:endParaRPr lang="en-US"/>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smtClean="0"/>
              <a:t>Click to edit Master title style</a:t>
            </a:r>
            <a:endParaRPr lang="en-US"/>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92418"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5075"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5BFE5-32FC-43EE-B228-023E40A467C7}"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5BFE5-32FC-43EE-B228-023E40A467C7}" type="datetimeFigureOut">
              <a:rPr lang="en-US" smtClean="0"/>
              <a:pPr/>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5BFE5-32FC-43EE-B228-023E40A467C7}" type="datetimeFigureOut">
              <a:rPr lang="en-US" smtClean="0"/>
              <a:pPr/>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2/28/2022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94" y="0"/>
            <a:ext cx="43552969" cy="25656988"/>
          </a:xfrm>
          <a:prstGeom prst="rect">
            <a:avLst/>
          </a:prstGeom>
        </p:spPr>
      </p:pic>
      <p:sp>
        <p:nvSpPr>
          <p:cNvPr id="7" name="Text Box 1059"/>
          <p:cNvSpPr txBox="1">
            <a:spLocks noChangeArrowheads="1"/>
          </p:cNvSpPr>
          <p:nvPr/>
        </p:nvSpPr>
        <p:spPr bwMode="auto">
          <a:xfrm>
            <a:off x="1828801" y="3764734"/>
            <a:ext cx="3399416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a:r>
              <a:rPr lang="en-US" sz="6000" b="1" dirty="0" smtClean="0"/>
              <a:t>Title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r>
              <a:rPr lang="en-US" sz="6000" b="1" dirty="0" err="1" smtClean="0"/>
              <a:t>Title</a:t>
            </a:r>
            <a:r>
              <a:rPr lang="en-US" sz="6000" b="1" dirty="0" smtClean="0"/>
              <a:t> </a:t>
            </a:r>
            <a:endParaRPr lang="fa-IR" sz="6000" b="1" dirty="0" smtClean="0">
              <a:latin typeface="فهفق"/>
              <a:cs typeface="B Nazanin" panose="00000400000000000000" pitchFamily="2" charset="-78"/>
            </a:endParaRPr>
          </a:p>
          <a:p>
            <a:pPr algn="ctr"/>
            <a:r>
              <a:rPr lang="en-US" sz="4800" b="1" dirty="0" smtClean="0">
                <a:cs typeface="B Nazanin" panose="00000400000000000000" pitchFamily="2" charset="-78"/>
              </a:rPr>
              <a:t>Author , Author, Author</a:t>
            </a:r>
            <a:endParaRPr lang="fa-IR" sz="4800" b="1" dirty="0" smtClean="0">
              <a:cs typeface="B Nazanin" panose="00000400000000000000" pitchFamily="2" charset="-78"/>
            </a:endParaRPr>
          </a:p>
        </p:txBody>
      </p:sp>
      <p:sp>
        <p:nvSpPr>
          <p:cNvPr id="8" name="AutoShape 4"/>
          <p:cNvSpPr>
            <a:spLocks noChangeArrowheads="1"/>
          </p:cNvSpPr>
          <p:nvPr/>
        </p:nvSpPr>
        <p:spPr bwMode="auto">
          <a:xfrm>
            <a:off x="22523115" y="6321650"/>
            <a:ext cx="20261179" cy="565838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Result</a:t>
            </a:r>
            <a:r>
              <a:rPr lang="en-US" sz="6000" b="1" dirty="0" smtClean="0">
                <a:cs typeface="B Titr" panose="00000700000000000000" pitchFamily="2" charset="-78"/>
              </a:rPr>
              <a:t>:</a:t>
            </a:r>
          </a:p>
          <a:p>
            <a:pPr algn="justLow">
              <a:defRPr/>
            </a:pPr>
            <a:r>
              <a:rPr lang="en-US" sz="5400" dirty="0">
                <a:cs typeface="B Nazanin" panose="00000400000000000000" pitchFamily="2" charset="-78"/>
              </a:rPr>
              <a:t>Text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a:cs typeface="B Nazanin" panose="00000400000000000000" pitchFamily="2" charset="-78"/>
              </a:rPr>
              <a:t>Text</a:t>
            </a:r>
            <a:r>
              <a:rPr lang="en-US" sz="5400" dirty="0">
                <a:cs typeface="B Nazanin" panose="00000400000000000000" pitchFamily="2" charset="-78"/>
              </a:rPr>
              <a:t> </a:t>
            </a:r>
            <a:r>
              <a:rPr lang="en-US" sz="5400" dirty="0" err="1" smtClean="0">
                <a:cs typeface="B Nazanin" panose="00000400000000000000" pitchFamily="2" charset="-78"/>
              </a:rPr>
              <a:t>Text</a:t>
            </a:r>
            <a:endParaRPr lang="en-US" sz="6000" b="1" dirty="0" smtClean="0">
              <a:cs typeface="B Titr" panose="00000700000000000000" pitchFamily="2" charset="-78"/>
            </a:endParaRPr>
          </a:p>
        </p:txBody>
      </p:sp>
      <p:sp>
        <p:nvSpPr>
          <p:cNvPr id="9" name="AutoShape 4"/>
          <p:cNvSpPr>
            <a:spLocks noChangeArrowheads="1"/>
          </p:cNvSpPr>
          <p:nvPr/>
        </p:nvSpPr>
        <p:spPr bwMode="auto">
          <a:xfrm>
            <a:off x="37776396" y="4801076"/>
            <a:ext cx="5534527"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a:solidFill>
                  <a:schemeClr val="tx1"/>
                </a:solidFill>
                <a:cs typeface="B Nazanin" panose="00000400000000000000" pitchFamily="2" charset="-78"/>
              </a:rPr>
              <a:t>Code</a:t>
            </a:r>
            <a:r>
              <a:rPr lang="en-US" sz="5400" dirty="0" smtClean="0">
                <a:solidFill>
                  <a:schemeClr val="tx1"/>
                </a:solidFill>
                <a:cs typeface="B Nazanin" panose="00000400000000000000" pitchFamily="2" charset="-78"/>
              </a:rPr>
              <a:t>:</a:t>
            </a:r>
            <a:endParaRPr lang="fa-IR" sz="8800" dirty="0">
              <a:solidFill>
                <a:schemeClr val="tx1"/>
              </a:solidFill>
              <a:cs typeface="B Nazanin" panose="00000400000000000000" pitchFamily="2" charset="-78"/>
            </a:endParaRPr>
          </a:p>
        </p:txBody>
      </p:sp>
      <p:sp>
        <p:nvSpPr>
          <p:cNvPr id="11" name="AutoShape 4"/>
          <p:cNvSpPr>
            <a:spLocks noChangeArrowheads="1"/>
          </p:cNvSpPr>
          <p:nvPr/>
        </p:nvSpPr>
        <p:spPr bwMode="auto">
          <a:xfrm>
            <a:off x="22523116" y="13217797"/>
            <a:ext cx="20261179" cy="671333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Discussion &amp; Conclusion</a:t>
            </a:r>
            <a:r>
              <a:rPr lang="en-US" sz="6000" b="1" dirty="0" smtClean="0">
                <a:cs typeface="B Titr" panose="00000700000000000000" pitchFamily="2" charset="-78"/>
              </a:rPr>
              <a:t>:</a:t>
            </a:r>
            <a:endParaRPr lang="fa-IR" sz="6000" b="1" dirty="0" smtClean="0">
              <a:cs typeface="B Nazanin" panose="00000400000000000000" pitchFamily="2" charset="-78"/>
            </a:endParaRPr>
          </a:p>
          <a:p>
            <a:pPr algn="justLow">
              <a:defRPr/>
            </a:pPr>
            <a:r>
              <a:rPr lang="en-US" sz="4800" dirty="0" smtClean="0">
                <a:cs typeface="B Nazanin" panose="00000400000000000000" pitchFamily="2" charset="-78"/>
              </a:rPr>
              <a:t>Text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endParaRPr lang="fa-IR" sz="4800" dirty="0">
              <a:cs typeface="B Nazanin" panose="00000400000000000000" pitchFamily="2" charset="-78"/>
            </a:endParaRPr>
          </a:p>
        </p:txBody>
      </p:sp>
      <p:sp>
        <p:nvSpPr>
          <p:cNvPr id="12" name="AutoShape 4"/>
          <p:cNvSpPr>
            <a:spLocks noChangeArrowheads="1"/>
          </p:cNvSpPr>
          <p:nvPr/>
        </p:nvSpPr>
        <p:spPr bwMode="auto">
          <a:xfrm>
            <a:off x="492123" y="6125481"/>
            <a:ext cx="21501602" cy="671333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Introduction</a:t>
            </a:r>
            <a:r>
              <a:rPr lang="en-US" sz="6000" b="1" dirty="0" smtClean="0">
                <a:cs typeface="B Titr" panose="00000700000000000000" pitchFamily="2" charset="-78"/>
              </a:rPr>
              <a:t>:</a:t>
            </a:r>
            <a:endParaRPr lang="en-US" sz="6000" b="1" dirty="0">
              <a:cs typeface="B Titr" panose="00000700000000000000" pitchFamily="2" charset="-78"/>
            </a:endParaRPr>
          </a:p>
          <a:p>
            <a:pPr algn="justLow">
              <a:defRPr/>
            </a:pPr>
            <a:r>
              <a:rPr lang="en-US" sz="4800" dirty="0" smtClean="0">
                <a:cs typeface="B Nazanin" panose="00000400000000000000" pitchFamily="2" charset="-78"/>
              </a:rPr>
              <a:t>Text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r>
              <a:rPr lang="en-US" sz="4800" dirty="0" smtClean="0">
                <a:cs typeface="B Nazanin" panose="00000400000000000000" pitchFamily="2" charset="-78"/>
              </a:rPr>
              <a:t> </a:t>
            </a:r>
            <a:r>
              <a:rPr lang="en-US" sz="4800" dirty="0" err="1" smtClean="0">
                <a:cs typeface="B Nazanin" panose="00000400000000000000" pitchFamily="2" charset="-78"/>
              </a:rPr>
              <a:t>Text</a:t>
            </a:r>
            <a:endParaRPr lang="en-US" sz="4800" dirty="0" smtClean="0">
              <a:cs typeface="B Titr" panose="00000700000000000000" pitchFamily="2" charset="-78"/>
            </a:endParaRPr>
          </a:p>
          <a:p>
            <a:pPr algn="justLow">
              <a:defRPr/>
            </a:pPr>
            <a:endParaRPr lang="fa-IR" sz="4800" dirty="0">
              <a:cs typeface="B Nazanin" panose="00000400000000000000" pitchFamily="2" charset="-78"/>
            </a:endParaRPr>
          </a:p>
        </p:txBody>
      </p:sp>
      <p:sp>
        <p:nvSpPr>
          <p:cNvPr id="13" name="AutoShape 4"/>
          <p:cNvSpPr>
            <a:spLocks noChangeArrowheads="1"/>
          </p:cNvSpPr>
          <p:nvPr/>
        </p:nvSpPr>
        <p:spPr bwMode="auto">
          <a:xfrm>
            <a:off x="492125" y="13374423"/>
            <a:ext cx="21501602" cy="5946100"/>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Methods</a:t>
            </a:r>
            <a:r>
              <a:rPr lang="en-US" sz="6000" b="1" dirty="0" smtClean="0">
                <a:cs typeface="B Titr" panose="00000700000000000000" pitchFamily="2" charset="-78"/>
              </a:rPr>
              <a:t>:</a:t>
            </a:r>
            <a:endParaRPr lang="en-US" sz="6000" b="1" dirty="0">
              <a:cs typeface="B Nazanin" panose="00000400000000000000" pitchFamily="2" charset="-78"/>
            </a:endParaRPr>
          </a:p>
          <a:p>
            <a:pPr algn="justLow">
              <a:defRPr/>
            </a:pPr>
            <a:r>
              <a:rPr lang="en-US" sz="4800" dirty="0">
                <a:cs typeface="B Nazanin" panose="00000400000000000000" pitchFamily="2" charset="-78"/>
              </a:rPr>
              <a:t>Text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a:cs typeface="B Nazanin" panose="00000400000000000000" pitchFamily="2" charset="-78"/>
              </a:rPr>
              <a:t>Text</a:t>
            </a:r>
            <a:r>
              <a:rPr lang="en-US" sz="4800" dirty="0">
                <a:cs typeface="B Nazanin" panose="00000400000000000000" pitchFamily="2" charset="-78"/>
              </a:rPr>
              <a:t> </a:t>
            </a:r>
            <a:r>
              <a:rPr lang="en-US" sz="4800" dirty="0" err="1" smtClean="0">
                <a:cs typeface="B Nazanin" panose="00000400000000000000" pitchFamily="2" charset="-78"/>
              </a:rPr>
              <a:t>Text</a:t>
            </a:r>
            <a:endParaRPr lang="fa-IR" sz="4800" dirty="0">
              <a:cs typeface="B Nazanin" panose="00000400000000000000" pitchFamily="2" charset="-78"/>
            </a:endParaRPr>
          </a:p>
        </p:txBody>
      </p:sp>
      <p:sp>
        <p:nvSpPr>
          <p:cNvPr id="14" name="AutoShape 4"/>
          <p:cNvSpPr>
            <a:spLocks noChangeArrowheads="1"/>
          </p:cNvSpPr>
          <p:nvPr/>
        </p:nvSpPr>
        <p:spPr bwMode="auto">
          <a:xfrm>
            <a:off x="492123" y="20747426"/>
            <a:ext cx="42292171" cy="210990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defRPr/>
            </a:pPr>
            <a:r>
              <a:rPr lang="en-US" sz="3600" b="1" dirty="0">
                <a:latin typeface="Arial" panose="020B0604020202020204" pitchFamily="34" charset="0"/>
                <a:cs typeface="Arial" panose="020B0604020202020204" pitchFamily="34" charset="0"/>
              </a:rPr>
              <a:t>References</a:t>
            </a:r>
            <a:r>
              <a:rPr lang="en-US" sz="3600" b="1" dirty="0" smtClean="0">
                <a:latin typeface="Arial" panose="020B0604020202020204" pitchFamily="34" charset="0"/>
                <a:cs typeface="Arial" panose="020B0604020202020204" pitchFamily="34" charset="0"/>
              </a:rPr>
              <a:t>:</a:t>
            </a:r>
          </a:p>
          <a:p>
            <a:pPr>
              <a:defRPr/>
            </a:pPr>
            <a:endParaRPr lang="en-US" sz="3600" b="1" dirty="0">
              <a:latin typeface="Arial" panose="020B0604020202020204" pitchFamily="34" charset="0"/>
              <a:cs typeface="Arial" panose="020B0604020202020204" pitchFamily="34" charset="0"/>
            </a:endParaRPr>
          </a:p>
          <a:p>
            <a:pPr>
              <a:defRPr/>
            </a:pPr>
            <a:endParaRPr lang="en-US" sz="3600" b="1" dirty="0" smtClean="0">
              <a:latin typeface="Arial" panose="020B0604020202020204" pitchFamily="34" charset="0"/>
              <a:cs typeface="Arial" panose="020B0604020202020204" pitchFamily="34" charset="0"/>
            </a:endParaRPr>
          </a:p>
        </p:txBody>
      </p:sp>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0" y="-53788"/>
            <a:ext cx="43552969" cy="25656988"/>
          </a:xfrm>
          <a:prstGeom prst="rect">
            <a:avLst/>
          </a:prstGeom>
        </p:spPr>
      </p:pic>
      <p:sp>
        <p:nvSpPr>
          <p:cNvPr id="23" name="Text Box 1059"/>
          <p:cNvSpPr txBox="1">
            <a:spLocks noChangeArrowheads="1"/>
          </p:cNvSpPr>
          <p:nvPr/>
        </p:nvSpPr>
        <p:spPr bwMode="auto">
          <a:xfrm>
            <a:off x="1828801" y="3704194"/>
            <a:ext cx="33994164" cy="350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a:r>
              <a:rPr lang="en-US" sz="6000" b="1" dirty="0"/>
              <a:t>The effect of motivational self-talk on the athletics sprint record</a:t>
            </a:r>
          </a:p>
          <a:p>
            <a:pPr algn="ctr" rtl="1"/>
            <a:r>
              <a:rPr lang="en-US" sz="4800" b="1" dirty="0" err="1" smtClean="0"/>
              <a:t>Elham</a:t>
            </a:r>
            <a:r>
              <a:rPr lang="en-US" sz="4800" b="1" dirty="0" smtClean="0"/>
              <a:t> Kakli</a:t>
            </a:r>
            <a:r>
              <a:rPr lang="en-US" sz="4800" b="1" baseline="30000" dirty="0" smtClean="0"/>
              <a:t>1</a:t>
            </a:r>
            <a:r>
              <a:rPr lang="en-US" sz="4800" b="1" dirty="0" smtClean="0"/>
              <a:t>, Hassan </a:t>
            </a:r>
            <a:r>
              <a:rPr lang="en-US" sz="4800" b="1" dirty="0" err="1" smtClean="0"/>
              <a:t>Gharayegh</a:t>
            </a:r>
            <a:r>
              <a:rPr lang="en-US" sz="4800" b="1" dirty="0" smtClean="0"/>
              <a:t> Zandi</a:t>
            </a:r>
            <a:r>
              <a:rPr lang="en-US" sz="4800" b="1" baseline="30000" dirty="0" smtClean="0"/>
              <a:t>2</a:t>
            </a:r>
            <a:r>
              <a:rPr lang="en-US" sz="4800" b="1" dirty="0" smtClean="0"/>
              <a:t>, </a:t>
            </a:r>
            <a:r>
              <a:rPr lang="en-US" sz="4800" b="1" dirty="0" err="1" smtClean="0"/>
              <a:t>Davood</a:t>
            </a:r>
            <a:r>
              <a:rPr lang="en-US" sz="4800" b="1" dirty="0" smtClean="0"/>
              <a:t> Hoomanian</a:t>
            </a:r>
            <a:r>
              <a:rPr lang="en-US" sz="4800" b="1" baseline="30000" dirty="0" smtClean="0"/>
              <a:t>3</a:t>
            </a:r>
            <a:endParaRPr lang="en-US" sz="4800" b="1" dirty="0" smtClean="0"/>
          </a:p>
          <a:p>
            <a:pPr lvl="0" algn="ctr"/>
            <a:r>
              <a:rPr lang="en-US" sz="4800" b="1" smtClean="0"/>
              <a:t>1. Master </a:t>
            </a:r>
            <a:r>
              <a:rPr lang="en-US" sz="4800" b="1" dirty="0" smtClean="0"/>
              <a:t>of Sports Psychology, Azad University, Karaj Branch, Alborz, Iran</a:t>
            </a:r>
            <a:r>
              <a:rPr lang="fa-IR" sz="4800" b="1" dirty="0" smtClean="0"/>
              <a:t>.</a:t>
            </a:r>
            <a:endParaRPr lang="en-US" sz="4800" b="1" dirty="0" smtClean="0"/>
          </a:p>
          <a:p>
            <a:pPr algn="ctr"/>
            <a:r>
              <a:rPr lang="en-US" sz="4800" b="1" dirty="0" smtClean="0"/>
              <a:t>2 &amp; 3. Assistant Professor, University of Tehran, Tehran, Iran</a:t>
            </a:r>
          </a:p>
        </p:txBody>
      </p:sp>
      <p:sp>
        <p:nvSpPr>
          <p:cNvPr id="24" name="AutoShape 4"/>
          <p:cNvSpPr>
            <a:spLocks noChangeArrowheads="1"/>
          </p:cNvSpPr>
          <p:nvPr/>
        </p:nvSpPr>
        <p:spPr bwMode="auto">
          <a:xfrm>
            <a:off x="22675515" y="6904354"/>
            <a:ext cx="20261179" cy="4255378"/>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Result</a:t>
            </a:r>
            <a:r>
              <a:rPr lang="en-US" sz="6000" b="1" dirty="0" smtClean="0">
                <a:cs typeface="B Titr" panose="00000700000000000000" pitchFamily="2" charset="-78"/>
              </a:rPr>
              <a:t>: </a:t>
            </a:r>
            <a:r>
              <a:rPr lang="en-US" sz="6000" dirty="0"/>
              <a:t>The results showed that motivational self-talk had a significant effect on the records of runners 100, 400, 100 hurdles and 400 meters hurdles</a:t>
            </a:r>
            <a:endParaRPr lang="en-US" sz="6000" b="1" dirty="0" smtClean="0">
              <a:cs typeface="B Titr" panose="00000700000000000000" pitchFamily="2" charset="-78"/>
            </a:endParaRPr>
          </a:p>
          <a:p>
            <a:pPr algn="justLow">
              <a:defRPr/>
            </a:pPr>
            <a:endParaRPr lang="en-US" sz="6000" b="1" dirty="0" smtClean="0">
              <a:cs typeface="B Titr" panose="00000700000000000000" pitchFamily="2" charset="-78"/>
            </a:endParaRPr>
          </a:p>
        </p:txBody>
      </p:sp>
      <p:sp>
        <p:nvSpPr>
          <p:cNvPr id="25" name="AutoShape 4"/>
          <p:cNvSpPr>
            <a:spLocks noChangeArrowheads="1"/>
          </p:cNvSpPr>
          <p:nvPr/>
        </p:nvSpPr>
        <p:spPr bwMode="auto">
          <a:xfrm>
            <a:off x="35975365" y="4953476"/>
            <a:ext cx="7487957"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smtClean="0">
                <a:solidFill>
                  <a:schemeClr val="tx1"/>
                </a:solidFill>
                <a:cs typeface="B Nazanin" panose="00000400000000000000" pitchFamily="2" charset="-78"/>
              </a:rPr>
              <a:t>Code: 1850-SSRC-13TH </a:t>
            </a:r>
            <a:endParaRPr lang="fa-IR" sz="8800" dirty="0">
              <a:solidFill>
                <a:schemeClr val="tx1"/>
              </a:solidFill>
              <a:cs typeface="B Nazanin" panose="00000400000000000000" pitchFamily="2" charset="-78"/>
            </a:endParaRPr>
          </a:p>
        </p:txBody>
      </p:sp>
      <p:sp>
        <p:nvSpPr>
          <p:cNvPr id="26" name="AutoShape 4"/>
          <p:cNvSpPr>
            <a:spLocks noChangeArrowheads="1"/>
          </p:cNvSpPr>
          <p:nvPr/>
        </p:nvSpPr>
        <p:spPr bwMode="auto">
          <a:xfrm>
            <a:off x="22404288" y="18498491"/>
            <a:ext cx="20261179" cy="517886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Discussion &amp; Conclusion</a:t>
            </a:r>
            <a:r>
              <a:rPr lang="en-US" sz="6000" b="1" dirty="0" smtClean="0">
                <a:cs typeface="B Titr" panose="00000700000000000000" pitchFamily="2" charset="-78"/>
              </a:rPr>
              <a:t>:</a:t>
            </a:r>
          </a:p>
          <a:p>
            <a:pPr algn="justLow">
              <a:defRPr/>
            </a:pPr>
            <a:r>
              <a:rPr lang="en-US" sz="6000" dirty="0"/>
              <a:t>Because the content of educational self-talk skills emphasizes the technical, tactical, and motor aspects of task performance, it increases the players' focus on the technical aspects of the activity</a:t>
            </a:r>
            <a:r>
              <a:rPr lang="en-US" sz="6000" dirty="0" smtClean="0"/>
              <a:t>.</a:t>
            </a:r>
            <a:endParaRPr lang="en-US" sz="6000" dirty="0"/>
          </a:p>
        </p:txBody>
      </p:sp>
      <p:sp>
        <p:nvSpPr>
          <p:cNvPr id="27" name="AutoShape 4"/>
          <p:cNvSpPr>
            <a:spLocks noChangeArrowheads="1"/>
          </p:cNvSpPr>
          <p:nvPr/>
        </p:nvSpPr>
        <p:spPr bwMode="auto">
          <a:xfrm>
            <a:off x="644523" y="6977125"/>
            <a:ext cx="21501602" cy="1093315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cs typeface="B Titr" panose="00000700000000000000" pitchFamily="2" charset="-78"/>
              </a:rPr>
              <a:t>:Introduction: </a:t>
            </a:r>
            <a:r>
              <a:rPr lang="en-US" sz="6000" b="1" dirty="0"/>
              <a:t>:</a:t>
            </a:r>
            <a:r>
              <a:rPr lang="en-US" sz="6000" dirty="0"/>
              <a:t> It is well documented that using cognitive strategies can improve motor tasks and sport performance. Self-talk (ST) as one of the most common cognitive strategies employed by athletes refers to overt or covert self-verbalizations which appear to serve both instructional and motivational functions. Motivational self-talk (MST) defines statements made to facilitate performance by boosting confidence and energy expenditure, expanding effort, and evoking a positive mood. On the other hand, designing instructional self-talk (IST) assists performance by initiating desired movements through attentional focus on strategic and technical aspects of motor skills</a:t>
            </a:r>
            <a:r>
              <a:rPr lang="en-US" sz="6000" dirty="0" smtClean="0"/>
              <a:t>.</a:t>
            </a:r>
            <a:endParaRPr lang="en-US" sz="6000" dirty="0"/>
          </a:p>
        </p:txBody>
      </p:sp>
      <p:sp>
        <p:nvSpPr>
          <p:cNvPr id="29" name="AutoShape 4"/>
          <p:cNvSpPr>
            <a:spLocks noChangeArrowheads="1"/>
          </p:cNvSpPr>
          <p:nvPr/>
        </p:nvSpPr>
        <p:spPr bwMode="auto">
          <a:xfrm>
            <a:off x="847641" y="23440037"/>
            <a:ext cx="42292171" cy="326076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defRPr/>
            </a:pPr>
            <a:r>
              <a:rPr lang="en-US" sz="3600" b="1" dirty="0">
                <a:latin typeface="Arial" panose="020B0604020202020204" pitchFamily="34" charset="0"/>
                <a:cs typeface="Arial" panose="020B0604020202020204" pitchFamily="34" charset="0"/>
              </a:rPr>
              <a:t>References</a:t>
            </a:r>
            <a:r>
              <a:rPr lang="en-US" sz="3600" b="1" dirty="0" smtClean="0">
                <a:latin typeface="Arial" panose="020B0604020202020204" pitchFamily="34" charset="0"/>
                <a:cs typeface="Arial" panose="020B0604020202020204" pitchFamily="34" charset="0"/>
              </a:rPr>
              <a:t>: </a:t>
            </a:r>
          </a:p>
          <a:p>
            <a:pPr>
              <a:defRPr/>
            </a:pPr>
            <a:r>
              <a:rPr lang="en-US" sz="3600" dirty="0" err="1" smtClean="0"/>
              <a:t>Boroujeni</a:t>
            </a:r>
            <a:r>
              <a:rPr lang="en-US" sz="3600" dirty="0"/>
              <a:t>, S. T., &amp; </a:t>
            </a:r>
            <a:r>
              <a:rPr lang="en-US" sz="3600" dirty="0" err="1"/>
              <a:t>Ghaheri</a:t>
            </a:r>
            <a:r>
              <a:rPr lang="en-US" sz="3600" dirty="0"/>
              <a:t>, B. (2011). The effect of motivational self-talk on reaction time. </a:t>
            </a:r>
            <a:r>
              <a:rPr lang="en-US" sz="3600" i="1" dirty="0"/>
              <a:t>Procedia-Social and Behavioral Sciences</a:t>
            </a:r>
            <a:r>
              <a:rPr lang="en-US" sz="3600" dirty="0"/>
              <a:t>, </a:t>
            </a:r>
            <a:r>
              <a:rPr lang="en-US" sz="3600" i="1" dirty="0"/>
              <a:t>29</a:t>
            </a:r>
            <a:r>
              <a:rPr lang="en-US" sz="3600" dirty="0"/>
              <a:t>, 606-610</a:t>
            </a:r>
            <a:r>
              <a:rPr lang="en-US" sz="3600" dirty="0" smtClean="0"/>
              <a:t>.</a:t>
            </a:r>
          </a:p>
          <a:p>
            <a:pPr>
              <a:defRPr/>
            </a:pPr>
            <a:r>
              <a:rPr lang="en-US" sz="3600" b="1" dirty="0" err="1">
                <a:latin typeface="Arial" panose="020B0604020202020204" pitchFamily="34" charset="0"/>
                <a:cs typeface="Arial" panose="020B0604020202020204" pitchFamily="34" charset="0"/>
              </a:rPr>
              <a:t>Boroujeni</a:t>
            </a:r>
            <a:r>
              <a:rPr lang="en-US" sz="3600" b="1" dirty="0">
                <a:latin typeface="Arial" panose="020B0604020202020204" pitchFamily="34" charset="0"/>
                <a:cs typeface="Arial" panose="020B0604020202020204" pitchFamily="34" charset="0"/>
              </a:rPr>
              <a:t>, S. T., &amp; </a:t>
            </a:r>
            <a:r>
              <a:rPr lang="en-US" sz="3600" b="1" dirty="0" err="1">
                <a:latin typeface="Arial" panose="020B0604020202020204" pitchFamily="34" charset="0"/>
                <a:cs typeface="Arial" panose="020B0604020202020204" pitchFamily="34" charset="0"/>
              </a:rPr>
              <a:t>Shahbazi</a:t>
            </a:r>
            <a:r>
              <a:rPr lang="en-US" sz="3600" b="1" dirty="0">
                <a:latin typeface="Arial" panose="020B0604020202020204" pitchFamily="34" charset="0"/>
                <a:cs typeface="Arial" panose="020B0604020202020204" pitchFamily="34" charset="0"/>
              </a:rPr>
              <a:t>, M. (2011). The Effect of Instructional and Motivational Self-Talk on </a:t>
            </a:r>
            <a:r>
              <a:rPr lang="en-US" sz="3600" b="1" dirty="0" err="1">
                <a:latin typeface="Arial" panose="020B0604020202020204" pitchFamily="34" charset="0"/>
                <a:cs typeface="Arial" panose="020B0604020202020204" pitchFamily="34" charset="0"/>
              </a:rPr>
              <a:t>Performanceof</a:t>
            </a:r>
            <a:r>
              <a:rPr lang="en-US" sz="3600" b="1" dirty="0">
                <a:latin typeface="Arial" panose="020B0604020202020204" pitchFamily="34" charset="0"/>
                <a:cs typeface="Arial" panose="020B0604020202020204" pitchFamily="34" charset="0"/>
              </a:rPr>
              <a:t> Basketball's Motor Skill. Procedia-Social and Behavioral Sciences, 15, 3113-3117.</a:t>
            </a:r>
            <a:endParaRPr lang="en-US" sz="3600" b="1" dirty="0" smtClean="0">
              <a:latin typeface="Arial" panose="020B0604020202020204" pitchFamily="34" charset="0"/>
              <a:cs typeface="Arial" panose="020B0604020202020204" pitchFamily="34" charset="0"/>
            </a:endParaRPr>
          </a:p>
          <a:p>
            <a:pPr>
              <a:defRPr/>
            </a:pPr>
            <a:endParaRPr lang="en-US" sz="3600" b="1" dirty="0">
              <a:latin typeface="Arial" panose="020B0604020202020204" pitchFamily="34" charset="0"/>
              <a:cs typeface="Arial" panose="020B0604020202020204" pitchFamily="34" charset="0"/>
            </a:endParaRPr>
          </a:p>
          <a:p>
            <a:pPr>
              <a:defRPr/>
            </a:pPr>
            <a:endParaRPr lang="en-US" sz="3600" b="1" dirty="0" smtClean="0">
              <a:latin typeface="Arial" panose="020B0604020202020204" pitchFamily="34" charset="0"/>
              <a:cs typeface="Arial" panose="020B0604020202020204" pitchFamily="34" charset="0"/>
            </a:endParaRPr>
          </a:p>
        </p:txBody>
      </p:sp>
      <p:sp>
        <p:nvSpPr>
          <p:cNvPr id="33" name="Rectangle 4"/>
          <p:cNvSpPr>
            <a:spLocks noChangeArrowheads="1"/>
          </p:cNvSpPr>
          <p:nvPr/>
        </p:nvSpPr>
        <p:spPr bwMode="auto">
          <a:xfrm>
            <a:off x="17305338" y="13203238"/>
            <a:ext cx="435260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cs typeface="Arial" charset="0"/>
              </a:rPr>
              <a:t/>
            </a:r>
            <a:br>
              <a:rPr kumimoji="0" lang="en-US" altLang="en-US" sz="1800" b="0" i="0" u="none" strike="noStrike" cap="none" normalizeH="0" baseline="0" smtClean="0">
                <a:ln>
                  <a:noFill/>
                </a:ln>
                <a:solidFill>
                  <a:schemeClr val="tx1"/>
                </a:solidFill>
                <a:effectLst/>
                <a:latin typeface="Arial" charset="0"/>
                <a:cs typeface="Arial" charset="0"/>
              </a:rPr>
            </a:br>
            <a:endParaRPr kumimoji="0" lang="en-US" altLang="en-US" sz="1800" b="0" i="0" u="none" strike="noStrike" cap="none" normalizeH="0" baseline="0" smtClean="0">
              <a:ln>
                <a:noFill/>
              </a:ln>
              <a:solidFill>
                <a:schemeClr val="tx1"/>
              </a:solidFill>
              <a:effectLst/>
              <a:latin typeface="Arial" charset="0"/>
              <a:cs typeface="Arial" charset="0"/>
            </a:endParaRPr>
          </a:p>
        </p:txBody>
      </p:sp>
      <p:sp>
        <p:nvSpPr>
          <p:cNvPr id="35" name="AutoShape 4"/>
          <p:cNvSpPr>
            <a:spLocks noChangeArrowheads="1"/>
          </p:cNvSpPr>
          <p:nvPr/>
        </p:nvSpPr>
        <p:spPr bwMode="auto">
          <a:xfrm>
            <a:off x="1049582" y="17889818"/>
            <a:ext cx="20261179" cy="5946100"/>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cs typeface="B Titr" panose="00000700000000000000" pitchFamily="2" charset="-78"/>
              </a:rPr>
              <a:t>Methods:</a:t>
            </a:r>
            <a:r>
              <a:rPr lang="en-US" sz="4800" dirty="0" smtClean="0"/>
              <a:t> </a:t>
            </a:r>
            <a:r>
              <a:rPr lang="en-US" sz="4800" dirty="0"/>
              <a:t>The population of this study was all speed athletes in Mallard County, from which 144 people were selected as a sample and divided into 4 groups (runners of 100, 400, 100 hurdles and 400 hurdles) 36 people (18 controllers and 18 people). Experiments were divided into each category. First, the runners were tested to record the baseline, then they were trained and practiced self-talk skills for 12 sessions, and the control group did only physical and technical exercises</a:t>
            </a:r>
            <a:r>
              <a:rPr lang="ar-SA" sz="4800" dirty="0"/>
              <a:t>.</a:t>
            </a:r>
            <a:r>
              <a:rPr lang="en-US" sz="4800" dirty="0"/>
              <a:t> After 12 sessions, both groups were tested again</a:t>
            </a:r>
          </a:p>
        </p:txBody>
      </p:sp>
      <p:graphicFrame>
        <p:nvGraphicFramePr>
          <p:cNvPr id="2" name="Table 1"/>
          <p:cNvGraphicFramePr>
            <a:graphicFrameLocks noGrp="1"/>
          </p:cNvGraphicFramePr>
          <p:nvPr>
            <p:extLst>
              <p:ext uri="{D42A27DB-BD31-4B8C-83A1-F6EECF244321}">
                <p14:modId xmlns:p14="http://schemas.microsoft.com/office/powerpoint/2010/main" val="3428392446"/>
              </p:ext>
            </p:extLst>
          </p:nvPr>
        </p:nvGraphicFramePr>
        <p:xfrm>
          <a:off x="22673228" y="10064276"/>
          <a:ext cx="20720467" cy="3759300"/>
        </p:xfrm>
        <a:graphic>
          <a:graphicData uri="http://schemas.openxmlformats.org/drawingml/2006/table">
            <a:tbl>
              <a:tblPr rtl="1" firstRow="1" firstCol="1" bandRow="1">
                <a:tableStyleId>{5C22544A-7EE6-4342-B048-85BDC9FD1C3A}</a:tableStyleId>
              </a:tblPr>
              <a:tblGrid>
                <a:gridCol w="3406445"/>
                <a:gridCol w="2730958"/>
                <a:gridCol w="2909153"/>
                <a:gridCol w="2934018"/>
                <a:gridCol w="2892578"/>
                <a:gridCol w="2938162"/>
                <a:gridCol w="2909153"/>
              </a:tblGrid>
              <a:tr h="375930">
                <a:tc>
                  <a:txBody>
                    <a:bodyPr/>
                    <a:lstStyle/>
                    <a:p>
                      <a:pPr algn="ctr" rtl="1">
                        <a:lnSpc>
                          <a:spcPct val="115000"/>
                        </a:lnSpc>
                        <a:spcAft>
                          <a:spcPts val="1000"/>
                        </a:spcAft>
                      </a:pPr>
                      <a:r>
                        <a:rPr lang="ar-SA" sz="1400">
                          <a:effectLst/>
                        </a:rPr>
                        <a:t>منبع</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en-US" sz="1400">
                          <a:effectLst/>
                        </a:rPr>
                        <a:t>SS</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en-US" sz="1400">
                          <a:effectLst/>
                        </a:rPr>
                        <a:t>df</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en-US" sz="1400">
                          <a:effectLst/>
                        </a:rPr>
                        <a:t>MS</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en-US" sz="1400">
                          <a:effectLst/>
                        </a:rPr>
                        <a:t>F</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en-US" sz="1400">
                          <a:effectLst/>
                        </a:rPr>
                        <a:t>Sig.</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en-US" sz="1400">
                          <a:effectLst/>
                        </a:rPr>
                        <a:t>ꞃ</a:t>
                      </a:r>
                      <a:r>
                        <a:rPr lang="en-US" sz="1400" baseline="30000">
                          <a:effectLst/>
                        </a:rPr>
                        <a:t>2</a:t>
                      </a:r>
                      <a:endParaRPr lang="en-US" sz="1100">
                        <a:effectLst/>
                        <a:latin typeface="Calibri"/>
                        <a:ea typeface="Calibri"/>
                        <a:cs typeface="Arial"/>
                      </a:endParaRPr>
                    </a:p>
                  </a:txBody>
                  <a:tcPr marL="68580" marR="68580" marT="0" marB="0"/>
                </a:tc>
              </a:tr>
              <a:tr h="375930">
                <a:tc>
                  <a:txBody>
                    <a:bodyPr/>
                    <a:lstStyle/>
                    <a:p>
                      <a:pPr algn="ctr" rtl="1">
                        <a:lnSpc>
                          <a:spcPct val="115000"/>
                        </a:lnSpc>
                        <a:spcAft>
                          <a:spcPts val="1000"/>
                        </a:spcAft>
                      </a:pPr>
                      <a:r>
                        <a:rPr lang="ar-SA" sz="1400">
                          <a:effectLst/>
                        </a:rPr>
                        <a:t>جلسه</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tabLst>
                          <a:tab pos="2423160" algn="l"/>
                          <a:tab pos="6301105" algn="r"/>
                        </a:tabLst>
                      </a:pPr>
                      <a:r>
                        <a:rPr lang="ar-SA" sz="1400">
                          <a:effectLst/>
                        </a:rPr>
                        <a:t>104/0</a:t>
                      </a:r>
                      <a:endParaRPr lang="en-US" sz="1100">
                        <a:effectLst/>
                        <a:latin typeface="Calibri"/>
                        <a:ea typeface="SimSun"/>
                        <a:cs typeface="Arial"/>
                      </a:endParaRPr>
                    </a:p>
                  </a:txBody>
                  <a:tcPr marL="68580" marR="68580" marT="0" marB="0"/>
                </a:tc>
                <a:tc>
                  <a:txBody>
                    <a:bodyPr/>
                    <a:lstStyle/>
                    <a:p>
                      <a:pPr algn="ctr" rtl="1">
                        <a:lnSpc>
                          <a:spcPct val="115000"/>
                        </a:lnSpc>
                        <a:spcAft>
                          <a:spcPts val="1000"/>
                        </a:spcAft>
                      </a:pPr>
                      <a:r>
                        <a:rPr lang="ar-SA" sz="1400">
                          <a:effectLst/>
                        </a:rPr>
                        <a:t>3</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035/0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141/0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935/0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002/0</a:t>
                      </a:r>
                      <a:endParaRPr lang="en-US" sz="1100">
                        <a:effectLst/>
                        <a:latin typeface="Calibri"/>
                        <a:ea typeface="Calibri"/>
                        <a:cs typeface="Arial"/>
                      </a:endParaRPr>
                    </a:p>
                  </a:txBody>
                  <a:tcPr marL="68580" marR="68580" marT="0" marB="0"/>
                </a:tc>
              </a:tr>
              <a:tr h="375930">
                <a:tc>
                  <a:txBody>
                    <a:bodyPr/>
                    <a:lstStyle/>
                    <a:p>
                      <a:pPr algn="ctr" rtl="1">
                        <a:lnSpc>
                          <a:spcPct val="115000"/>
                        </a:lnSpc>
                        <a:spcAft>
                          <a:spcPts val="1000"/>
                        </a:spcAft>
                      </a:pPr>
                      <a:r>
                        <a:rPr lang="ar-SA" sz="1400">
                          <a:effectLst/>
                        </a:rPr>
                        <a:t>خودگویی×جلسه</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3/11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3</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76/3</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4/15</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000/0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18/0</a:t>
                      </a:r>
                      <a:endParaRPr lang="en-US" sz="1100">
                        <a:effectLst/>
                        <a:latin typeface="Calibri"/>
                        <a:ea typeface="Calibri"/>
                        <a:cs typeface="Arial"/>
                      </a:endParaRPr>
                    </a:p>
                  </a:txBody>
                  <a:tcPr marL="68580" marR="68580" marT="0" marB="0"/>
                </a:tc>
              </a:tr>
              <a:tr h="375930">
                <a:tc>
                  <a:txBody>
                    <a:bodyPr/>
                    <a:lstStyle/>
                    <a:p>
                      <a:pPr algn="ctr" rtl="1">
                        <a:lnSpc>
                          <a:spcPct val="115000"/>
                        </a:lnSpc>
                        <a:spcAft>
                          <a:spcPts val="1000"/>
                        </a:spcAft>
                      </a:pPr>
                      <a:r>
                        <a:rPr lang="ar-SA" sz="1400">
                          <a:effectLst/>
                        </a:rPr>
                        <a:t>مانع×جلسه</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30/1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3</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434/0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77/1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154/0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025/0</a:t>
                      </a:r>
                      <a:endParaRPr lang="en-US" sz="1100">
                        <a:effectLst/>
                        <a:latin typeface="Calibri"/>
                        <a:ea typeface="Calibri"/>
                        <a:cs typeface="Arial"/>
                      </a:endParaRPr>
                    </a:p>
                  </a:txBody>
                  <a:tcPr marL="68580" marR="68580" marT="0" marB="0"/>
                </a:tc>
              </a:tr>
              <a:tr h="375930">
                <a:tc>
                  <a:txBody>
                    <a:bodyPr/>
                    <a:lstStyle/>
                    <a:p>
                      <a:pPr algn="ctr" rtl="1">
                        <a:lnSpc>
                          <a:spcPct val="115000"/>
                        </a:lnSpc>
                        <a:spcAft>
                          <a:spcPts val="1000"/>
                        </a:spcAft>
                      </a:pPr>
                      <a:r>
                        <a:rPr lang="ar-SA" sz="1400">
                          <a:effectLst/>
                        </a:rPr>
                        <a:t>مانع×خودگویی×جلسه</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05/1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3</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351/0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43/1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233/0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021/0</a:t>
                      </a:r>
                      <a:endParaRPr lang="en-US" sz="1100">
                        <a:effectLst/>
                        <a:latin typeface="Calibri"/>
                        <a:ea typeface="Calibri"/>
                        <a:cs typeface="Arial"/>
                      </a:endParaRPr>
                    </a:p>
                  </a:txBody>
                  <a:tcPr marL="68580" marR="68580" marT="0" marB="0"/>
                </a:tc>
              </a:tr>
              <a:tr h="375930">
                <a:tc>
                  <a:txBody>
                    <a:bodyPr/>
                    <a:lstStyle/>
                    <a:p>
                      <a:pPr algn="ctr" rtl="1">
                        <a:lnSpc>
                          <a:spcPct val="115000"/>
                        </a:lnSpc>
                        <a:spcAft>
                          <a:spcPts val="1000"/>
                        </a:spcAft>
                      </a:pPr>
                      <a:r>
                        <a:rPr lang="ar-SA" sz="1400">
                          <a:effectLst/>
                        </a:rPr>
                        <a:t>خطا</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9/49</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204</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245/0</a:t>
                      </a:r>
                      <a:endParaRPr lang="en-US" sz="1100">
                        <a:effectLst/>
                        <a:latin typeface="Calibri"/>
                        <a:ea typeface="Calibri"/>
                        <a:cs typeface="Arial"/>
                      </a:endParaRPr>
                    </a:p>
                  </a:txBody>
                  <a:tcPr marL="68580" marR="68580" marT="0" marB="0"/>
                </a:tc>
                <a:tc gridSpan="3">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r>
              <a:tr h="375930">
                <a:tc>
                  <a:txBody>
                    <a:bodyPr/>
                    <a:lstStyle/>
                    <a:p>
                      <a:pPr algn="ctr" rtl="1">
                        <a:lnSpc>
                          <a:spcPct val="115000"/>
                        </a:lnSpc>
                        <a:spcAft>
                          <a:spcPts val="1000"/>
                        </a:spcAft>
                      </a:pPr>
                      <a:r>
                        <a:rPr lang="ar-SA" sz="1400">
                          <a:effectLst/>
                        </a:rPr>
                        <a:t>خودگویی</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04/51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04/51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9/11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001/0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15/0</a:t>
                      </a:r>
                      <a:endParaRPr lang="en-US" sz="1100">
                        <a:effectLst/>
                        <a:latin typeface="Calibri"/>
                        <a:ea typeface="Calibri"/>
                        <a:cs typeface="Arial"/>
                      </a:endParaRPr>
                    </a:p>
                  </a:txBody>
                  <a:tcPr marL="68580" marR="68580" marT="0" marB="0"/>
                </a:tc>
              </a:tr>
              <a:tr h="375930">
                <a:tc>
                  <a:txBody>
                    <a:bodyPr/>
                    <a:lstStyle/>
                    <a:p>
                      <a:pPr algn="ctr" rtl="1">
                        <a:lnSpc>
                          <a:spcPct val="115000"/>
                        </a:lnSpc>
                        <a:spcAft>
                          <a:spcPts val="1000"/>
                        </a:spcAft>
                      </a:pPr>
                      <a:r>
                        <a:rPr lang="ar-SA" sz="1400">
                          <a:effectLst/>
                        </a:rPr>
                        <a:t>مانع</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6/747</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6/747</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6/175</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000/0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72/0</a:t>
                      </a:r>
                      <a:endParaRPr lang="en-US" sz="1100">
                        <a:effectLst/>
                        <a:latin typeface="Calibri"/>
                        <a:ea typeface="Calibri"/>
                        <a:cs typeface="Arial"/>
                      </a:endParaRPr>
                    </a:p>
                  </a:txBody>
                  <a:tcPr marL="68580" marR="68580" marT="0" marB="0"/>
                </a:tc>
              </a:tr>
              <a:tr h="375930">
                <a:tc>
                  <a:txBody>
                    <a:bodyPr/>
                    <a:lstStyle/>
                    <a:p>
                      <a:pPr algn="ctr" rtl="1">
                        <a:lnSpc>
                          <a:spcPct val="115000"/>
                        </a:lnSpc>
                        <a:spcAft>
                          <a:spcPts val="1000"/>
                        </a:spcAft>
                      </a:pPr>
                      <a:r>
                        <a:rPr lang="ar-SA" sz="1400">
                          <a:effectLst/>
                        </a:rPr>
                        <a:t>مانع×خودگویی</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352/0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352/0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083/0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775/0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001/0</a:t>
                      </a:r>
                      <a:endParaRPr lang="en-US" sz="1100">
                        <a:effectLst/>
                        <a:latin typeface="Calibri"/>
                        <a:ea typeface="Calibri"/>
                        <a:cs typeface="Arial"/>
                      </a:endParaRPr>
                    </a:p>
                  </a:txBody>
                  <a:tcPr marL="68580" marR="68580" marT="0" marB="0"/>
                </a:tc>
              </a:tr>
              <a:tr h="375930">
                <a:tc>
                  <a:txBody>
                    <a:bodyPr/>
                    <a:lstStyle/>
                    <a:p>
                      <a:pPr algn="ctr" rtl="1">
                        <a:lnSpc>
                          <a:spcPct val="115000"/>
                        </a:lnSpc>
                        <a:spcAft>
                          <a:spcPts val="1000"/>
                        </a:spcAft>
                      </a:pPr>
                      <a:r>
                        <a:rPr lang="ar-SA" sz="1400">
                          <a:effectLst/>
                        </a:rPr>
                        <a:t>خطا</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5/289</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68</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25/4</a:t>
                      </a:r>
                      <a:endParaRPr lang="en-US" sz="1100">
                        <a:effectLst/>
                        <a:latin typeface="Calibri"/>
                        <a:ea typeface="Calibri"/>
                        <a:cs typeface="Arial"/>
                      </a:endParaRPr>
                    </a:p>
                  </a:txBody>
                  <a:tcPr marL="68580" marR="68580" marT="0" marB="0"/>
                </a:tc>
                <a:tc gridSpan="3">
                  <a:txBody>
                    <a:bodyPr/>
                    <a:lstStyle/>
                    <a:p>
                      <a:pPr algn="ctr" rtl="1">
                        <a:lnSpc>
                          <a:spcPct val="115000"/>
                        </a:lnSpc>
                        <a:spcAft>
                          <a:spcPts val="1000"/>
                        </a:spcAft>
                      </a:pPr>
                      <a:r>
                        <a:rPr lang="ar-SA" sz="1400" dirty="0">
                          <a:effectLst/>
                        </a:rPr>
                        <a:t> </a:t>
                      </a:r>
                      <a:endParaRPr lang="en-US" sz="1100" dirty="0">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215064253"/>
              </p:ext>
            </p:extLst>
          </p:nvPr>
        </p:nvGraphicFramePr>
        <p:xfrm>
          <a:off x="22567940" y="14228402"/>
          <a:ext cx="20850559" cy="3768990"/>
        </p:xfrm>
        <a:graphic>
          <a:graphicData uri="http://schemas.openxmlformats.org/drawingml/2006/table">
            <a:tbl>
              <a:tblPr rtl="1" firstRow="1" firstCol="1" bandRow="1">
                <a:tableStyleId>{5C22544A-7EE6-4342-B048-85BDC9FD1C3A}</a:tableStyleId>
              </a:tblPr>
              <a:tblGrid>
                <a:gridCol w="4386958"/>
                <a:gridCol w="2585469"/>
                <a:gridCol w="2764784"/>
                <a:gridCol w="2793975"/>
                <a:gridCol w="2752274"/>
                <a:gridCol w="2798145"/>
                <a:gridCol w="2768954"/>
              </a:tblGrid>
              <a:tr h="376899">
                <a:tc>
                  <a:txBody>
                    <a:bodyPr/>
                    <a:lstStyle/>
                    <a:p>
                      <a:pPr algn="ctr" rtl="1">
                        <a:lnSpc>
                          <a:spcPct val="115000"/>
                        </a:lnSpc>
                        <a:spcAft>
                          <a:spcPts val="1000"/>
                        </a:spcAft>
                      </a:pPr>
                      <a:r>
                        <a:rPr lang="ar-SA" sz="1400">
                          <a:effectLst/>
                        </a:rPr>
                        <a:t>منبع</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en-US" sz="1400">
                          <a:effectLst/>
                        </a:rPr>
                        <a:t>SS</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en-US" sz="1400">
                          <a:effectLst/>
                        </a:rPr>
                        <a:t>df</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en-US" sz="1400">
                          <a:effectLst/>
                        </a:rPr>
                        <a:t>MS</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en-US" sz="1400">
                          <a:effectLst/>
                        </a:rPr>
                        <a:t>F</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en-US" sz="1400">
                          <a:effectLst/>
                        </a:rPr>
                        <a:t>Sig.</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en-US" sz="1400">
                          <a:effectLst/>
                        </a:rPr>
                        <a:t>ꞃ</a:t>
                      </a:r>
                      <a:r>
                        <a:rPr lang="en-US" sz="1400" baseline="30000">
                          <a:effectLst/>
                        </a:rPr>
                        <a:t>2</a:t>
                      </a:r>
                      <a:endParaRPr lang="en-US" sz="1100">
                        <a:effectLst/>
                        <a:latin typeface="Calibri"/>
                        <a:ea typeface="Calibri"/>
                        <a:cs typeface="Arial"/>
                      </a:endParaRPr>
                    </a:p>
                  </a:txBody>
                  <a:tcPr marL="68580" marR="68580" marT="0" marB="0"/>
                </a:tc>
              </a:tr>
              <a:tr h="376899">
                <a:tc>
                  <a:txBody>
                    <a:bodyPr/>
                    <a:lstStyle/>
                    <a:p>
                      <a:pPr algn="ctr" rtl="1">
                        <a:lnSpc>
                          <a:spcPct val="115000"/>
                        </a:lnSpc>
                        <a:spcAft>
                          <a:spcPts val="1000"/>
                        </a:spcAft>
                      </a:pPr>
                      <a:r>
                        <a:rPr lang="ar-SA" sz="1400">
                          <a:effectLst/>
                        </a:rPr>
                        <a:t>جلسه</a:t>
                      </a:r>
                      <a:endParaRPr lang="en-US" sz="1100">
                        <a:effectLst/>
                        <a:latin typeface="Calibri"/>
                        <a:ea typeface="Calibri"/>
                        <a:cs typeface="Arial"/>
                      </a:endParaRPr>
                    </a:p>
                  </a:txBody>
                  <a:tcPr marL="68580" marR="68580" marT="0" marB="0"/>
                </a:tc>
                <a:tc>
                  <a:txBody>
                    <a:bodyPr/>
                    <a:lstStyle/>
                    <a:p>
                      <a:pPr algn="ctr" rtl="1">
                        <a:lnSpc>
                          <a:spcPct val="115000"/>
                        </a:lnSpc>
                        <a:spcAft>
                          <a:spcPts val="0"/>
                        </a:spcAft>
                        <a:tabLst>
                          <a:tab pos="2423160" algn="l"/>
                          <a:tab pos="6301105" algn="r"/>
                        </a:tabLst>
                      </a:pPr>
                      <a:r>
                        <a:rPr lang="ar-SA" sz="1400">
                          <a:effectLst/>
                        </a:rPr>
                        <a:t>77/7</a:t>
                      </a:r>
                      <a:endParaRPr lang="en-US" sz="1100">
                        <a:effectLst/>
                        <a:latin typeface="Calibri"/>
                        <a:ea typeface="SimSun"/>
                        <a:cs typeface="Arial"/>
                      </a:endParaRPr>
                    </a:p>
                  </a:txBody>
                  <a:tcPr marL="68580" marR="68580" marT="0" marB="0"/>
                </a:tc>
                <a:tc>
                  <a:txBody>
                    <a:bodyPr/>
                    <a:lstStyle/>
                    <a:p>
                      <a:pPr algn="ctr" rtl="1">
                        <a:lnSpc>
                          <a:spcPct val="115000"/>
                        </a:lnSpc>
                        <a:spcAft>
                          <a:spcPts val="1000"/>
                        </a:spcAft>
                      </a:pPr>
                      <a:r>
                        <a:rPr lang="ar-SA" sz="1400">
                          <a:effectLst/>
                        </a:rPr>
                        <a:t>3</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59/2</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02/1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384/0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015/0</a:t>
                      </a:r>
                      <a:endParaRPr lang="en-US" sz="1100">
                        <a:effectLst/>
                        <a:latin typeface="Calibri"/>
                        <a:ea typeface="Calibri"/>
                        <a:cs typeface="Arial"/>
                      </a:endParaRPr>
                    </a:p>
                  </a:txBody>
                  <a:tcPr marL="68580" marR="68580" marT="0" marB="0"/>
                </a:tc>
              </a:tr>
              <a:tr h="376899">
                <a:tc>
                  <a:txBody>
                    <a:bodyPr/>
                    <a:lstStyle/>
                    <a:p>
                      <a:pPr algn="ctr" rtl="1">
                        <a:lnSpc>
                          <a:spcPct val="115000"/>
                        </a:lnSpc>
                        <a:spcAft>
                          <a:spcPts val="1000"/>
                        </a:spcAft>
                      </a:pPr>
                      <a:r>
                        <a:rPr lang="ar-SA" sz="1400">
                          <a:effectLst/>
                        </a:rPr>
                        <a:t>خودگویی×جلسه</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7/76</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3</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5/25</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09/10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000/0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129/0</a:t>
                      </a:r>
                      <a:endParaRPr lang="en-US" sz="1100">
                        <a:effectLst/>
                        <a:latin typeface="Calibri"/>
                        <a:ea typeface="Calibri"/>
                        <a:cs typeface="Arial"/>
                      </a:endParaRPr>
                    </a:p>
                  </a:txBody>
                  <a:tcPr marL="68580" marR="68580" marT="0" marB="0"/>
                </a:tc>
              </a:tr>
              <a:tr h="376899">
                <a:tc>
                  <a:txBody>
                    <a:bodyPr/>
                    <a:lstStyle/>
                    <a:p>
                      <a:pPr algn="ctr" rtl="1">
                        <a:lnSpc>
                          <a:spcPct val="115000"/>
                        </a:lnSpc>
                        <a:spcAft>
                          <a:spcPts val="1000"/>
                        </a:spcAft>
                      </a:pPr>
                      <a:r>
                        <a:rPr lang="ar-SA" sz="1400">
                          <a:effectLst/>
                        </a:rPr>
                        <a:t>مانع×جلسه</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7/15</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3</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26/5</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07/2</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104/0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030/0</a:t>
                      </a:r>
                      <a:endParaRPr lang="en-US" sz="1100">
                        <a:effectLst/>
                        <a:latin typeface="Calibri"/>
                        <a:ea typeface="Calibri"/>
                        <a:cs typeface="Arial"/>
                      </a:endParaRPr>
                    </a:p>
                  </a:txBody>
                  <a:tcPr marL="68580" marR="68580" marT="0" marB="0"/>
                </a:tc>
              </a:tr>
              <a:tr h="376899">
                <a:tc>
                  <a:txBody>
                    <a:bodyPr/>
                    <a:lstStyle/>
                    <a:p>
                      <a:pPr algn="ctr" rtl="1">
                        <a:lnSpc>
                          <a:spcPct val="115000"/>
                        </a:lnSpc>
                        <a:spcAft>
                          <a:spcPts val="1000"/>
                        </a:spcAft>
                      </a:pPr>
                      <a:r>
                        <a:rPr lang="ar-SA" sz="1400">
                          <a:effectLst/>
                        </a:rPr>
                        <a:t>مانع×خودگویی×جلسه</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93/3</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3</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31/1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517/0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671/0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008/0</a:t>
                      </a:r>
                      <a:endParaRPr lang="en-US" sz="1100">
                        <a:effectLst/>
                        <a:latin typeface="Calibri"/>
                        <a:ea typeface="Calibri"/>
                        <a:cs typeface="Arial"/>
                      </a:endParaRPr>
                    </a:p>
                  </a:txBody>
                  <a:tcPr marL="68580" marR="68580" marT="0" marB="0"/>
                </a:tc>
              </a:tr>
              <a:tr h="376899">
                <a:tc>
                  <a:txBody>
                    <a:bodyPr/>
                    <a:lstStyle/>
                    <a:p>
                      <a:pPr algn="ctr" rtl="1">
                        <a:lnSpc>
                          <a:spcPct val="115000"/>
                        </a:lnSpc>
                        <a:spcAft>
                          <a:spcPts val="1000"/>
                        </a:spcAft>
                      </a:pPr>
                      <a:r>
                        <a:rPr lang="ar-SA" sz="1400">
                          <a:effectLst/>
                        </a:rPr>
                        <a:t>خطا</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1/517</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204</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53/2</a:t>
                      </a:r>
                      <a:endParaRPr lang="en-US" sz="1100">
                        <a:effectLst/>
                        <a:latin typeface="Calibri"/>
                        <a:ea typeface="Calibri"/>
                        <a:cs typeface="Arial"/>
                      </a:endParaRPr>
                    </a:p>
                  </a:txBody>
                  <a:tcPr marL="68580" marR="68580" marT="0" marB="0"/>
                </a:tc>
                <a:tc gridSpan="3">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r>
              <a:tr h="376899">
                <a:tc>
                  <a:txBody>
                    <a:bodyPr/>
                    <a:lstStyle/>
                    <a:p>
                      <a:pPr algn="ctr" rtl="1">
                        <a:lnSpc>
                          <a:spcPct val="115000"/>
                        </a:lnSpc>
                        <a:spcAft>
                          <a:spcPts val="1000"/>
                        </a:spcAft>
                      </a:pPr>
                      <a:r>
                        <a:rPr lang="ar-SA" sz="1400">
                          <a:effectLst/>
                        </a:rPr>
                        <a:t>خودگویی</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05/712</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05/712</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1/17</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000/0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20/0</a:t>
                      </a:r>
                      <a:endParaRPr lang="en-US" sz="1100">
                        <a:effectLst/>
                        <a:latin typeface="Calibri"/>
                        <a:ea typeface="Calibri"/>
                        <a:cs typeface="Arial"/>
                      </a:endParaRPr>
                    </a:p>
                  </a:txBody>
                  <a:tcPr marL="68580" marR="68580" marT="0" marB="0"/>
                </a:tc>
              </a:tr>
              <a:tr h="376899">
                <a:tc>
                  <a:txBody>
                    <a:bodyPr/>
                    <a:lstStyle/>
                    <a:p>
                      <a:pPr algn="ctr" rtl="1">
                        <a:lnSpc>
                          <a:spcPct val="115000"/>
                        </a:lnSpc>
                        <a:spcAft>
                          <a:spcPts val="1000"/>
                        </a:spcAft>
                      </a:pPr>
                      <a:r>
                        <a:rPr lang="ar-SA" sz="1400">
                          <a:effectLst/>
                        </a:rPr>
                        <a:t>مانع</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8/10195</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8/10195</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8/245</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000/0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78/0</a:t>
                      </a:r>
                      <a:endParaRPr lang="en-US" sz="1100">
                        <a:effectLst/>
                        <a:latin typeface="Calibri"/>
                        <a:ea typeface="Calibri"/>
                        <a:cs typeface="Arial"/>
                      </a:endParaRPr>
                    </a:p>
                  </a:txBody>
                  <a:tcPr marL="68580" marR="68580" marT="0" marB="0"/>
                </a:tc>
              </a:tr>
              <a:tr h="376899">
                <a:tc>
                  <a:txBody>
                    <a:bodyPr/>
                    <a:lstStyle/>
                    <a:p>
                      <a:pPr algn="ctr" rtl="1">
                        <a:lnSpc>
                          <a:spcPct val="115000"/>
                        </a:lnSpc>
                        <a:spcAft>
                          <a:spcPts val="1000"/>
                        </a:spcAft>
                      </a:pPr>
                      <a:r>
                        <a:rPr lang="ar-SA" sz="1400">
                          <a:effectLst/>
                        </a:rPr>
                        <a:t>مانع×خودگویی</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8/11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8/11</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287/0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594/0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004/0</a:t>
                      </a:r>
                      <a:endParaRPr lang="en-US" sz="1100">
                        <a:effectLst/>
                        <a:latin typeface="Calibri"/>
                        <a:ea typeface="Calibri"/>
                        <a:cs typeface="Arial"/>
                      </a:endParaRPr>
                    </a:p>
                  </a:txBody>
                  <a:tcPr marL="68580" marR="68580" marT="0" marB="0"/>
                </a:tc>
              </a:tr>
              <a:tr h="376899">
                <a:tc>
                  <a:txBody>
                    <a:bodyPr/>
                    <a:lstStyle/>
                    <a:p>
                      <a:pPr algn="ctr" rtl="1">
                        <a:lnSpc>
                          <a:spcPct val="115000"/>
                        </a:lnSpc>
                        <a:spcAft>
                          <a:spcPts val="1000"/>
                        </a:spcAft>
                      </a:pPr>
                      <a:r>
                        <a:rPr lang="ar-SA" sz="1400">
                          <a:effectLst/>
                        </a:rPr>
                        <a:t>خطا</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4/2820</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68</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4/41</a:t>
                      </a:r>
                      <a:endParaRPr lang="en-US" sz="1100">
                        <a:effectLst/>
                        <a:latin typeface="Calibri"/>
                        <a:ea typeface="Calibri"/>
                        <a:cs typeface="Arial"/>
                      </a:endParaRPr>
                    </a:p>
                  </a:txBody>
                  <a:tcPr marL="68580" marR="68580" marT="0" marB="0"/>
                </a:tc>
                <a:tc gridSpan="3">
                  <a:txBody>
                    <a:bodyPr/>
                    <a:lstStyle/>
                    <a:p>
                      <a:pPr algn="ctr" rtl="1">
                        <a:lnSpc>
                          <a:spcPct val="115000"/>
                        </a:lnSpc>
                        <a:spcAft>
                          <a:spcPts val="1000"/>
                        </a:spcAft>
                      </a:pPr>
                      <a:r>
                        <a:rPr lang="ar-SA" sz="1400" dirty="0">
                          <a:effectLst/>
                        </a:rPr>
                        <a:t> </a:t>
                      </a:r>
                      <a:endParaRPr lang="en-US" sz="1100" dirty="0">
                        <a:effectLst/>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17111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2248</TotalTime>
  <Words>904</Words>
  <Application>Microsoft Office PowerPoint</Application>
  <PresentationFormat>Custom</PresentationFormat>
  <Paragraphs>158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Mr-Mehri</cp:lastModifiedBy>
  <cp:revision>168</cp:revision>
  <dcterms:created xsi:type="dcterms:W3CDTF">2018-04-09T07:28:08Z</dcterms:created>
  <dcterms:modified xsi:type="dcterms:W3CDTF">2022-02-28T12:45:56Z</dcterms:modified>
</cp:coreProperties>
</file>