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varScale="1">
        <p:scale>
          <a:sx n="18" d="100"/>
          <a:sy n="18" d="100"/>
        </p:scale>
        <p:origin x="800" y="3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2/27/2022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181" y="-571920"/>
            <a:ext cx="44355256" cy="26062960"/>
          </a:xfrm>
          <a:prstGeom prst="rect">
            <a:avLst/>
          </a:prstGeom>
        </p:spPr>
      </p:pic>
      <p:sp>
        <p:nvSpPr>
          <p:cNvPr id="7" name="Text Box 1059"/>
          <p:cNvSpPr txBox="1">
            <a:spLocks noChangeArrowheads="1"/>
          </p:cNvSpPr>
          <p:nvPr/>
        </p:nvSpPr>
        <p:spPr bwMode="auto">
          <a:xfrm>
            <a:off x="1828801" y="3764734"/>
            <a:ext cx="3399416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r>
              <a:rPr lang="en-US" sz="4800" b="1" dirty="0"/>
              <a:t>The role of social support and its effect on job search for female students in vocational schools in Sari</a:t>
            </a:r>
          </a:p>
          <a:p>
            <a:r>
              <a:rPr lang="fi-FI" sz="4800" dirty="0"/>
              <a:t>Leila Pahnabi Soleiman Mahalla Pahnabi Soleiman Mahalla,</a:t>
            </a:r>
            <a:r>
              <a:rPr lang="en-US" sz="4800" dirty="0"/>
              <a:t> </a:t>
            </a:r>
            <a:r>
              <a:rPr lang="en-US" sz="4800" dirty="0" err="1"/>
              <a:t>Siavash</a:t>
            </a:r>
            <a:r>
              <a:rPr lang="en-US" sz="4800" dirty="0"/>
              <a:t> </a:t>
            </a:r>
            <a:r>
              <a:rPr lang="en-US" sz="4800" dirty="0" err="1"/>
              <a:t>khodaparast</a:t>
            </a:r>
            <a:r>
              <a:rPr lang="en-US" sz="4800" dirty="0"/>
              <a:t>, </a:t>
            </a:r>
            <a:r>
              <a:rPr lang="en-US" sz="4800" dirty="0" err="1"/>
              <a:t>Morteza</a:t>
            </a:r>
            <a:r>
              <a:rPr lang="en-US" sz="4800" dirty="0"/>
              <a:t> </a:t>
            </a:r>
            <a:r>
              <a:rPr lang="en-US" sz="4800" dirty="0" err="1"/>
              <a:t>Rezaei</a:t>
            </a:r>
            <a:r>
              <a:rPr lang="en-US" sz="4800" dirty="0"/>
              <a:t> Sufi</a:t>
            </a:r>
            <a:endParaRPr lang="fa-IR" sz="4800" b="1" dirty="0">
              <a:latin typeface="فهفق"/>
              <a:cs typeface="B Nazanin" panose="00000400000000000000" pitchFamily="2" charset="-78"/>
            </a:endParaRPr>
          </a:p>
        </p:txBody>
      </p:sp>
      <p:sp>
        <p:nvSpPr>
          <p:cNvPr id="8" name="AutoShape 4"/>
          <p:cNvSpPr>
            <a:spLocks noChangeArrowheads="1"/>
          </p:cNvSpPr>
          <p:nvPr/>
        </p:nvSpPr>
        <p:spPr bwMode="auto">
          <a:xfrm>
            <a:off x="22523115" y="6321650"/>
            <a:ext cx="20261179" cy="613791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 </a:t>
            </a:r>
            <a:r>
              <a:rPr lang="en-US" sz="6000" dirty="0"/>
              <a:t>Data were analyzed using SPSS software. Cronbach's alpha was used to assess the reliability of the questionnaire. The data extracted from the questionnaires were statistically analyzed using descriptive and inferential statistical methods. The total reliability is 0.956 and because it is higher than 0.7, the reliability value is confirmed </a:t>
            </a:r>
          </a:p>
        </p:txBody>
      </p:sp>
      <p:sp>
        <p:nvSpPr>
          <p:cNvPr id="11" name="AutoShape 4"/>
          <p:cNvSpPr>
            <a:spLocks noChangeArrowheads="1"/>
          </p:cNvSpPr>
          <p:nvPr/>
        </p:nvSpPr>
        <p:spPr bwMode="auto">
          <a:xfrm>
            <a:off x="22470540" y="13169817"/>
            <a:ext cx="20261179" cy="613791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a:t>
            </a:r>
            <a:r>
              <a:rPr lang="en-US" sz="6000" b="1" dirty="0" err="1" smtClean="0">
                <a:latin typeface="Arial" panose="020B0604020202020204" pitchFamily="34" charset="0"/>
                <a:cs typeface="Arial" panose="020B0604020202020204" pitchFamily="34" charset="0"/>
              </a:rPr>
              <a:t>Conclusion:</a:t>
            </a:r>
            <a:r>
              <a:rPr lang="en-US" sz="6000" dirty="0" err="1" smtClean="0">
                <a:cs typeface="B Titr" panose="00000700000000000000" pitchFamily="2" charset="-78"/>
              </a:rPr>
              <a:t>Sampling</a:t>
            </a:r>
            <a:r>
              <a:rPr lang="en-US" sz="6000" dirty="0" smtClean="0">
                <a:cs typeface="B Titr" panose="00000700000000000000" pitchFamily="2" charset="-78"/>
              </a:rPr>
              <a:t> </a:t>
            </a:r>
            <a:r>
              <a:rPr lang="en-US" sz="6000" dirty="0">
                <a:cs typeface="B Titr" panose="00000700000000000000" pitchFamily="2" charset="-78"/>
              </a:rPr>
              <a:t>method in the present study is random it is simple that all members of the sample have a chance to be</a:t>
            </a:r>
          </a:p>
          <a:p>
            <a:pPr algn="justLow">
              <a:defRPr/>
            </a:pPr>
            <a:r>
              <a:rPr lang="en-US" sz="6000" dirty="0">
                <a:cs typeface="B Titr" panose="00000700000000000000" pitchFamily="2" charset="-78"/>
              </a:rPr>
              <a:t>elected, It's the same. The </a:t>
            </a:r>
            <a:r>
              <a:rPr lang="en-US" sz="6000" dirty="0" err="1">
                <a:cs typeface="B Titr" panose="00000700000000000000" pitchFamily="2" charset="-78"/>
              </a:rPr>
              <a:t>statiscal</a:t>
            </a:r>
            <a:r>
              <a:rPr lang="en-US" sz="6000" dirty="0">
                <a:cs typeface="B Titr" panose="00000700000000000000" pitchFamily="2" charset="-78"/>
              </a:rPr>
              <a:t> population of the present </a:t>
            </a:r>
          </a:p>
          <a:p>
            <a:pPr algn="justLow">
              <a:defRPr/>
            </a:pPr>
            <a:r>
              <a:rPr lang="en-US" sz="6000" dirty="0">
                <a:cs typeface="B Titr" panose="00000700000000000000" pitchFamily="2" charset="-78"/>
              </a:rPr>
              <a:t>study includes students Girls </a:t>
            </a:r>
            <a:r>
              <a:rPr lang="en-US" sz="6000" dirty="0" err="1">
                <a:cs typeface="B Titr" panose="00000700000000000000" pitchFamily="2" charset="-78"/>
              </a:rPr>
              <a:t>conservatoy</a:t>
            </a:r>
            <a:r>
              <a:rPr lang="en-US" sz="6000" dirty="0">
                <a:cs typeface="B Titr" panose="00000700000000000000" pitchFamily="2" charset="-78"/>
              </a:rPr>
              <a:t>, district 2,sari city , in 0011 the number of samples is equal to 221 </a:t>
            </a:r>
            <a:r>
              <a:rPr lang="en-US" sz="6000" dirty="0" smtClean="0">
                <a:cs typeface="B Titr" panose="00000700000000000000" pitchFamily="2" charset="-78"/>
              </a:rPr>
              <a:t>students</a:t>
            </a:r>
            <a:endParaRPr lang="en-US" sz="6000" dirty="0">
              <a:cs typeface="B Titr" panose="00000700000000000000" pitchFamily="2" charset="-78"/>
            </a:endParaRPr>
          </a:p>
        </p:txBody>
      </p:sp>
      <p:sp>
        <p:nvSpPr>
          <p:cNvPr id="12" name="AutoShape 4"/>
          <p:cNvSpPr>
            <a:spLocks noChangeArrowheads="1"/>
          </p:cNvSpPr>
          <p:nvPr/>
        </p:nvSpPr>
        <p:spPr bwMode="auto">
          <a:xfrm>
            <a:off x="492125" y="5611393"/>
            <a:ext cx="21501602" cy="882324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Introduction: </a:t>
            </a:r>
            <a:r>
              <a:rPr lang="en-US" sz="6000" dirty="0">
                <a:cs typeface="B Titr" panose="00000700000000000000" pitchFamily="2" charset="-78"/>
              </a:rPr>
              <a:t>job search refers to all the processes and steps that the job seeker need to find a suitable job. The bridge between the workforce population and </a:t>
            </a:r>
            <a:r>
              <a:rPr lang="en-US" sz="6000" dirty="0" err="1">
                <a:cs typeface="B Titr" panose="00000700000000000000" pitchFamily="2" charset="-78"/>
              </a:rPr>
              <a:t>organiztions</a:t>
            </a:r>
            <a:r>
              <a:rPr lang="en-US" sz="6000" dirty="0">
                <a:cs typeface="B Titr" panose="00000700000000000000" pitchFamily="2" charset="-78"/>
              </a:rPr>
              <a:t> are manpower. In sociology and economics recently in management </a:t>
            </a:r>
            <a:r>
              <a:rPr lang="en-US" sz="6000" dirty="0" err="1">
                <a:cs typeface="B Titr" panose="00000700000000000000" pitchFamily="2" charset="-78"/>
              </a:rPr>
              <a:t>andOrganizations</a:t>
            </a:r>
            <a:r>
              <a:rPr lang="en-US" sz="6000" dirty="0">
                <a:cs typeface="B Titr" panose="00000700000000000000" pitchFamily="2" charset="-78"/>
              </a:rPr>
              <a:t> are widely used. Job search is a socio-economic process. Education system of developing countries with needs a developing </a:t>
            </a:r>
            <a:r>
              <a:rPr lang="en-US" sz="6000" dirty="0" err="1">
                <a:cs typeface="B Titr" panose="00000700000000000000" pitchFamily="2" charset="-78"/>
              </a:rPr>
              <a:t>econmy</a:t>
            </a:r>
            <a:r>
              <a:rPr lang="en-US" sz="6000" dirty="0">
                <a:cs typeface="B Titr" panose="00000700000000000000" pitchFamily="2" charset="-78"/>
              </a:rPr>
              <a:t> depends on the greater tendency of this system to vocational training.</a:t>
            </a:r>
          </a:p>
          <a:p>
            <a:pPr algn="justLow">
              <a:defRPr/>
            </a:pPr>
            <a:endParaRPr lang="fa-IR" sz="4800" dirty="0">
              <a:cs typeface="B Nazanin" panose="00000400000000000000" pitchFamily="2" charset="-78"/>
            </a:endParaRPr>
          </a:p>
        </p:txBody>
      </p:sp>
      <p:sp>
        <p:nvSpPr>
          <p:cNvPr id="13" name="AutoShape 4"/>
          <p:cNvSpPr>
            <a:spLocks noChangeArrowheads="1"/>
          </p:cNvSpPr>
          <p:nvPr/>
        </p:nvSpPr>
        <p:spPr bwMode="auto">
          <a:xfrm>
            <a:off x="389734" y="14531555"/>
            <a:ext cx="21501602" cy="517886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r>
              <a:rPr lang="en-US" sz="6000" dirty="0"/>
              <a:t> The results showed that the dimensions of social support have a positive effect on job search and job creation of students. Employment is higher for high school graduates. On the other hand, sports science graduates can provide more employment by considering their abilities and personality traits</a:t>
            </a:r>
            <a:endParaRPr lang="en-US" sz="6000" b="1" dirty="0">
              <a:cs typeface="B Nazanin" panose="00000400000000000000" pitchFamily="2" charset="-78"/>
            </a:endParaRPr>
          </a:p>
        </p:txBody>
      </p:sp>
      <p:sp>
        <p:nvSpPr>
          <p:cNvPr id="14" name="AutoShape 4"/>
          <p:cNvSpPr>
            <a:spLocks noChangeArrowheads="1"/>
          </p:cNvSpPr>
          <p:nvPr/>
        </p:nvSpPr>
        <p:spPr bwMode="auto">
          <a:xfrm>
            <a:off x="492123" y="20747426"/>
            <a:ext cx="42292171" cy="326076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smtClean="0">
                <a:latin typeface="Arial" panose="020B0604020202020204" pitchFamily="34" charset="0"/>
                <a:cs typeface="Arial" panose="020B0604020202020204" pitchFamily="34" charset="0"/>
              </a:rPr>
              <a:t>References:</a:t>
            </a:r>
          </a:p>
          <a:p>
            <a:pPr>
              <a:defRPr/>
            </a:pPr>
            <a:r>
              <a:rPr lang="en-US" sz="3600" dirty="0" err="1" smtClean="0"/>
              <a:t>Gubbins</a:t>
            </a:r>
            <a:r>
              <a:rPr lang="en-US" sz="3600" dirty="0"/>
              <a:t>, M., Harrington, D., &amp; Hines, P. (2020). Social support for academic entrepreneurship: definition and conceptual framework. In Journal of Management Development (Vol. 39, Issue 5, pp. 619–643). Emerald</a:t>
            </a:r>
            <a:r>
              <a:rPr lang="en-US" sz="3600" dirty="0" smtClean="0"/>
              <a:t>.</a:t>
            </a:r>
          </a:p>
          <a:p>
            <a:pPr>
              <a:defRPr/>
            </a:pPr>
            <a:r>
              <a:rPr lang="en-US" sz="3600" dirty="0" smtClean="0"/>
              <a:t> </a:t>
            </a:r>
            <a:endParaRPr lang="en-US" sz="3600" b="1" dirty="0">
              <a:latin typeface="Arial" panose="020B0604020202020204" pitchFamily="34" charset="0"/>
              <a:cs typeface="Arial" panose="020B0604020202020204" pitchFamily="34" charset="0"/>
            </a:endParaRPr>
          </a:p>
          <a:p>
            <a:pPr>
              <a:defRPr/>
            </a:pPr>
            <a:r>
              <a:rPr lang="en-US" sz="3600" dirty="0" err="1"/>
              <a:t>Klyver</a:t>
            </a:r>
            <a:r>
              <a:rPr lang="en-US" sz="3600" dirty="0"/>
              <a:t>, K., </a:t>
            </a:r>
            <a:r>
              <a:rPr lang="en-US" sz="3600" dirty="0" err="1"/>
              <a:t>Honig</a:t>
            </a:r>
            <a:r>
              <a:rPr lang="en-US" sz="3600" dirty="0"/>
              <a:t>, B., &amp; Steffens, P. (2018). Social support timing and persistence in nascent entrepreneurship: exploring when instrumental and emotional support is most effective. Small Business Economics, 51(3), 709- </a:t>
            </a:r>
            <a:r>
              <a:rPr lang="en-US" sz="3600" dirty="0" smtClean="0"/>
              <a:t>734.</a:t>
            </a:r>
          </a:p>
          <a:p>
            <a:pPr>
              <a:defRPr/>
            </a:pPr>
            <a:r>
              <a:rPr lang="en-US" sz="3600" dirty="0" err="1"/>
              <a:t>Poulsen</a:t>
            </a:r>
            <a:r>
              <a:rPr lang="en-US" sz="3600" dirty="0"/>
              <a:t>, M. G., Khan, A., </a:t>
            </a:r>
            <a:r>
              <a:rPr lang="en-US" sz="3600" dirty="0" err="1"/>
              <a:t>Poulsen</a:t>
            </a:r>
            <a:r>
              <a:rPr lang="en-US" sz="3600" dirty="0"/>
              <a:t>, E. E., Khan, S. R., &amp; </a:t>
            </a:r>
            <a:r>
              <a:rPr lang="en-US" sz="3600" dirty="0" err="1"/>
              <a:t>Poulsen</a:t>
            </a:r>
            <a:r>
              <a:rPr lang="en-US" sz="3600" dirty="0"/>
              <a:t>, A. A. (2016). Work engagement in </a:t>
            </a:r>
            <a:r>
              <a:rPr lang="en-US" sz="3600" dirty="0" err="1"/>
              <a:t>cancercare</a:t>
            </a:r>
            <a:r>
              <a:rPr lang="en-US" sz="3600" dirty="0"/>
              <a:t>: The power of co-worker and supervisor support. European Journal of Oncology Nursing, 21, 134-138.</a:t>
            </a:r>
            <a:endParaRPr lang="en-US" sz="3600" b="1" dirty="0" smtClean="0">
              <a:latin typeface="Arial" panose="020B0604020202020204" pitchFamily="34" charset="0"/>
              <a:cs typeface="Arial" panose="020B0604020202020204" pitchFamily="34" charset="0"/>
            </a:endParaRPr>
          </a:p>
        </p:txBody>
      </p:sp>
      <p:sp>
        <p:nvSpPr>
          <p:cNvPr id="2" name="Rectangle 1"/>
          <p:cNvSpPr/>
          <p:nvPr/>
        </p:nvSpPr>
        <p:spPr>
          <a:xfrm>
            <a:off x="35822965" y="4096512"/>
            <a:ext cx="7226987" cy="1514881"/>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Code1506-SSRC-13TH:</a:t>
            </a: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2060</TotalTime>
  <Words>420</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THA</cp:lastModifiedBy>
  <cp:revision>162</cp:revision>
  <dcterms:created xsi:type="dcterms:W3CDTF">2018-04-09T07:28:08Z</dcterms:created>
  <dcterms:modified xsi:type="dcterms:W3CDTF">2022-02-27T18:01:39Z</dcterms:modified>
</cp:coreProperties>
</file>