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5" r:id="rId4"/>
    <p:sldId id="269" r:id="rId5"/>
    <p:sldId id="267" r:id="rId6"/>
    <p:sldId id="268" r:id="rId7"/>
    <p:sldId id="27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0EEB60-EED4-468F-8426-8CDD907F817F}" type="datetimeFigureOut">
              <a:rPr lang="en-US" smtClean="0"/>
              <a:t>2/26/2022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C1F9F0-FF1D-4D6D-88B3-A558D6135C78}" type="slidenum">
              <a:rPr lang="en-US" smtClean="0"/>
              <a:t>‹#›</a:t>
            </a:fld>
            <a:endParaRPr lang="en-US"/>
          </a:p>
        </p:txBody>
      </p:sp>
    </p:spTree>
    <p:extLst>
      <p:ext uri="{BB962C8B-B14F-4D97-AF65-F5344CB8AC3E}">
        <p14:creationId xmlns:p14="http://schemas.microsoft.com/office/powerpoint/2010/main" val="2689700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C1F9F0-FF1D-4D6D-88B3-A558D6135C78}" type="slidenum">
              <a:rPr lang="en-US" smtClean="0"/>
              <a:t>2</a:t>
            </a:fld>
            <a:endParaRPr lang="en-US"/>
          </a:p>
        </p:txBody>
      </p:sp>
    </p:spTree>
    <p:extLst>
      <p:ext uri="{BB962C8B-B14F-4D97-AF65-F5344CB8AC3E}">
        <p14:creationId xmlns:p14="http://schemas.microsoft.com/office/powerpoint/2010/main" val="1742897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(Research Method, Population and Sample, Sampling methods, tools, data analysis methods)</a:t>
            </a:r>
            <a:endParaRPr lang="en-US" dirty="0"/>
          </a:p>
        </p:txBody>
      </p:sp>
      <p:sp>
        <p:nvSpPr>
          <p:cNvPr id="4" name="Slide Number Placeholder 3"/>
          <p:cNvSpPr>
            <a:spLocks noGrp="1"/>
          </p:cNvSpPr>
          <p:nvPr>
            <p:ph type="sldNum" sz="quarter" idx="10"/>
          </p:nvPr>
        </p:nvSpPr>
        <p:spPr/>
        <p:txBody>
          <a:bodyPr/>
          <a:lstStyle/>
          <a:p>
            <a:fld id="{CEC1F9F0-FF1D-4D6D-88B3-A558D6135C78}" type="slidenum">
              <a:rPr lang="en-US" smtClean="0"/>
              <a:t>3</a:t>
            </a:fld>
            <a:endParaRPr lang="en-US"/>
          </a:p>
        </p:txBody>
      </p:sp>
    </p:spTree>
    <p:extLst>
      <p:ext uri="{BB962C8B-B14F-4D97-AF65-F5344CB8AC3E}">
        <p14:creationId xmlns:p14="http://schemas.microsoft.com/office/powerpoint/2010/main" val="1642284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F1B3A8-5817-4608-A646-E255794C6019}"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3720180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1B3A8-5817-4608-A646-E255794C6019}"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2568631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1B3A8-5817-4608-A646-E255794C6019}"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3371708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1B3A8-5817-4608-A646-E255794C6019}"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18834599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F1B3A8-5817-4608-A646-E255794C6019}"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3752827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438400"/>
            <a:ext cx="4038600" cy="3687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438400"/>
            <a:ext cx="4038600" cy="3687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F1B3A8-5817-4608-A646-E255794C6019}"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244208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F1B3A8-5817-4608-A646-E255794C6019}" type="datetimeFigureOut">
              <a:rPr lang="en-US" smtClean="0"/>
              <a:t>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1519306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F1B3A8-5817-4608-A646-E255794C6019}" type="datetimeFigureOut">
              <a:rPr lang="en-US" smtClean="0"/>
              <a:t>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3023944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1B3A8-5817-4608-A646-E255794C6019}" type="datetimeFigureOut">
              <a:rPr lang="en-US" smtClean="0"/>
              <a:t>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125096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1B3A8-5817-4608-A646-E255794C6019}"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1393815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60176" y="5487193"/>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363428"/>
            <a:ext cx="5486400" cy="4117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Date Placeholder 4"/>
          <p:cNvSpPr>
            <a:spLocks noGrp="1"/>
          </p:cNvSpPr>
          <p:nvPr>
            <p:ph type="dt" sz="half" idx="10"/>
          </p:nvPr>
        </p:nvSpPr>
        <p:spPr/>
        <p:txBody>
          <a:bodyPr/>
          <a:lstStyle/>
          <a:p>
            <a:fld id="{32F1B3A8-5817-4608-A646-E255794C6019}"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1842936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447799"/>
            <a:ext cx="8229600" cy="79930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362200"/>
            <a:ext cx="8229600" cy="3763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1B3A8-5817-4608-A646-E255794C6019}" type="datetimeFigureOut">
              <a:rPr lang="en-US" smtClean="0"/>
              <a:t>2/26/2022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03C96-CE76-4484-877F-E681DC875936}" type="slidenum">
              <a:rPr lang="en-US" smtClean="0"/>
              <a:t>‹#›</a:t>
            </a:fld>
            <a:endParaRPr lang="en-US"/>
          </a:p>
        </p:txBody>
      </p:sp>
      <p:pic>
        <p:nvPicPr>
          <p:cNvPr id="8" name="Picture 7"/>
          <p:cNvPicPr>
            <a:picLocks noChangeAspect="1"/>
          </p:cNvPicPr>
          <p:nvPr userDrawn="1"/>
        </p:nvPicPr>
        <p:blipFill>
          <a:blip r:embed="rId13"/>
          <a:stretch>
            <a:fillRect/>
          </a:stretch>
        </p:blipFill>
        <p:spPr>
          <a:xfrm>
            <a:off x="0" y="0"/>
            <a:ext cx="9144000" cy="1333500"/>
          </a:xfrm>
          <a:prstGeom prst="rect">
            <a:avLst/>
          </a:prstGeom>
        </p:spPr>
      </p:pic>
    </p:spTree>
    <p:extLst>
      <p:ext uri="{BB962C8B-B14F-4D97-AF65-F5344CB8AC3E}">
        <p14:creationId xmlns:p14="http://schemas.microsoft.com/office/powerpoint/2010/main" val="744967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7296"/>
            <a:ext cx="9144000" cy="6705600"/>
          </a:xfrm>
          <a:prstGeom prst="rect">
            <a:avLst/>
          </a:prstGeom>
        </p:spPr>
      </p:pic>
      <p:sp>
        <p:nvSpPr>
          <p:cNvPr id="2" name="Title 1"/>
          <p:cNvSpPr>
            <a:spLocks noGrp="1"/>
          </p:cNvSpPr>
          <p:nvPr>
            <p:ph type="ctrTitle"/>
          </p:nvPr>
        </p:nvSpPr>
        <p:spPr>
          <a:xfrm>
            <a:off x="685800" y="2209800"/>
            <a:ext cx="7772400" cy="1470025"/>
          </a:xfrm>
        </p:spPr>
        <p:txBody>
          <a:bodyPr>
            <a:normAutofit fontScale="90000"/>
          </a:bodyPr>
          <a:lstStyle/>
          <a:p>
            <a:r>
              <a:rPr lang="en-US" dirty="0"/>
              <a:t>Effect of forgiveness training program on perception of failure in terms of internal-external </a:t>
            </a:r>
            <a:r>
              <a:rPr lang="en-US" dirty="0" err="1"/>
              <a:t>attributional</a:t>
            </a:r>
            <a:r>
              <a:rPr lang="en-US" dirty="0"/>
              <a:t> style</a:t>
            </a:r>
            <a:endParaRPr lang="en-US" dirty="0"/>
          </a:p>
        </p:txBody>
      </p:sp>
      <p:sp>
        <p:nvSpPr>
          <p:cNvPr id="3" name="Content Placeholder 2"/>
          <p:cNvSpPr>
            <a:spLocks noGrp="1"/>
          </p:cNvSpPr>
          <p:nvPr>
            <p:ph type="subTitle" idx="1"/>
          </p:nvPr>
        </p:nvSpPr>
        <p:spPr>
          <a:xfrm>
            <a:off x="838200" y="4381500"/>
            <a:ext cx="5479143" cy="1752600"/>
          </a:xfrm>
        </p:spPr>
        <p:txBody>
          <a:bodyPr>
            <a:normAutofit fontScale="55000" lnSpcReduction="20000"/>
          </a:bodyPr>
          <a:lstStyle/>
          <a:p>
            <a:pPr marL="0" indent="0">
              <a:buNone/>
            </a:pPr>
            <a:endParaRPr lang="en-US" dirty="0" smtClean="0"/>
          </a:p>
          <a:p>
            <a:pPr marL="0" indent="0" algn="ctr">
              <a:buNone/>
            </a:pPr>
            <a:r>
              <a:rPr lang="en-US" dirty="0" err="1" smtClean="0"/>
              <a:t>Alireza</a:t>
            </a:r>
            <a:r>
              <a:rPr lang="en-US" dirty="0" smtClean="0"/>
              <a:t> </a:t>
            </a:r>
            <a:r>
              <a:rPr lang="en-US" dirty="0" err="1" smtClean="0"/>
              <a:t>Bahrami</a:t>
            </a:r>
            <a:endParaRPr lang="en-US" dirty="0" smtClean="0"/>
          </a:p>
          <a:p>
            <a:pPr marL="0" indent="0" algn="ctr">
              <a:buNone/>
            </a:pPr>
            <a:r>
              <a:rPr lang="en-US" dirty="0" err="1" smtClean="0"/>
              <a:t>Jalil</a:t>
            </a:r>
            <a:r>
              <a:rPr lang="en-US" dirty="0" smtClean="0"/>
              <a:t> </a:t>
            </a:r>
            <a:r>
              <a:rPr lang="en-US" dirty="0" err="1" smtClean="0"/>
              <a:t>Moradi</a:t>
            </a:r>
            <a:endParaRPr lang="en-US" dirty="0" smtClean="0"/>
          </a:p>
          <a:p>
            <a:pPr marL="0" indent="0" algn="ctr">
              <a:buNone/>
            </a:pPr>
            <a:r>
              <a:rPr lang="en-US" dirty="0" err="1" smtClean="0"/>
              <a:t>Nahid</a:t>
            </a:r>
            <a:r>
              <a:rPr lang="en-US" dirty="0" smtClean="0"/>
              <a:t> </a:t>
            </a:r>
            <a:r>
              <a:rPr lang="en-US" dirty="0" err="1" smtClean="0"/>
              <a:t>Allahdadian</a:t>
            </a:r>
            <a:endParaRPr lang="en-US" dirty="0" smtClean="0"/>
          </a:p>
          <a:p>
            <a:pPr marL="0" indent="0" algn="ctr">
              <a:buNone/>
            </a:pPr>
            <a:endParaRPr lang="en-US" dirty="0"/>
          </a:p>
          <a:p>
            <a:pPr marL="0" indent="0" algn="ctr">
              <a:buNone/>
            </a:pPr>
            <a:r>
              <a:rPr lang="en-US" dirty="0" smtClean="0"/>
              <a:t>Arak University</a:t>
            </a:r>
            <a:endParaRPr lang="en-US" dirty="0"/>
          </a:p>
        </p:txBody>
      </p:sp>
      <p:sp>
        <p:nvSpPr>
          <p:cNvPr id="4" name="Rounded Rectangle 3"/>
          <p:cNvSpPr/>
          <p:nvPr/>
        </p:nvSpPr>
        <p:spPr>
          <a:xfrm>
            <a:off x="6705600" y="4114800"/>
            <a:ext cx="1981200" cy="2286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dirty="0" smtClean="0">
                <a:solidFill>
                  <a:schemeClr val="tx1"/>
                </a:solidFill>
                <a:cs typeface="B Nazanin" panose="00000400000000000000" pitchFamily="2" charset="-78"/>
              </a:rPr>
              <a:t>محل درج </a:t>
            </a:r>
          </a:p>
          <a:p>
            <a:pPr algn="ctr" rtl="1"/>
            <a:r>
              <a:rPr lang="fa-IR" dirty="0" smtClean="0">
                <a:solidFill>
                  <a:schemeClr val="tx1"/>
                </a:solidFill>
                <a:cs typeface="B Nazanin" panose="00000400000000000000" pitchFamily="2" charset="-78"/>
              </a:rPr>
              <a:t>عکس ارائه دهنده</a:t>
            </a:r>
            <a:endParaRPr lang="en-US" dirty="0">
              <a:solidFill>
                <a:schemeClr val="tx1"/>
              </a:solidFill>
              <a:cs typeface="B Nazanin" panose="00000400000000000000" pitchFamily="2" charset="-78"/>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10350" y="4106862"/>
            <a:ext cx="2171700" cy="2293938"/>
          </a:xfrm>
          <a:prstGeom prst="rect">
            <a:avLst/>
          </a:prstGeom>
        </p:spPr>
      </p:pic>
    </p:spTree>
    <p:extLst>
      <p:ext uri="{BB962C8B-B14F-4D97-AF65-F5344CB8AC3E}">
        <p14:creationId xmlns:p14="http://schemas.microsoft.com/office/powerpoint/2010/main" val="184539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296"/>
            <a:ext cx="9144000" cy="6705600"/>
          </a:xfrm>
          <a:prstGeom prst="rect">
            <a:avLst/>
          </a:prstGeom>
        </p:spPr>
      </p:pic>
      <p:sp>
        <p:nvSpPr>
          <p:cNvPr id="3" name="Title 2"/>
          <p:cNvSpPr>
            <a:spLocks noGrp="1"/>
          </p:cNvSpPr>
          <p:nvPr>
            <p:ph type="title"/>
          </p:nvPr>
        </p:nvSpPr>
        <p:spPr>
          <a:xfrm>
            <a:off x="446649" y="1361690"/>
            <a:ext cx="8229600" cy="756166"/>
          </a:xfrm>
          <a:noFill/>
        </p:spPr>
        <p:txBody>
          <a:bodyPr>
            <a:noAutofit/>
          </a:bodyPr>
          <a:lstStyle/>
          <a:p>
            <a:pPr algn="l"/>
            <a:r>
              <a:rPr lang="en-US" sz="2400" b="1" dirty="0" smtClean="0"/>
              <a:t>Introduction (purpose </a:t>
            </a:r>
            <a:r>
              <a:rPr lang="en-US" sz="2400" b="1" dirty="0"/>
              <a:t>of the </a:t>
            </a:r>
            <a:r>
              <a:rPr lang="en-US" sz="2400" b="1" dirty="0" smtClean="0"/>
              <a:t>study, literature review</a:t>
            </a:r>
            <a:r>
              <a:rPr lang="en-US" sz="2400" b="1" dirty="0"/>
              <a:t>, problem statement and </a:t>
            </a:r>
            <a:r>
              <a:rPr lang="en-US" sz="2400" b="1" dirty="0" smtClean="0"/>
              <a:t>the </a:t>
            </a:r>
            <a:r>
              <a:rPr lang="en-US" sz="2400" b="1" dirty="0"/>
              <a:t>importance of </a:t>
            </a:r>
            <a:r>
              <a:rPr lang="en-US" sz="2400" b="1" dirty="0" smtClean="0"/>
              <a:t>research)</a:t>
            </a:r>
            <a:endParaRPr lang="en-US" sz="2400" b="1" dirty="0"/>
          </a:p>
        </p:txBody>
      </p:sp>
      <p:sp>
        <p:nvSpPr>
          <p:cNvPr id="4" name="Content Placeholder 3"/>
          <p:cNvSpPr>
            <a:spLocks noGrp="1"/>
          </p:cNvSpPr>
          <p:nvPr>
            <p:ph idx="1"/>
          </p:nvPr>
        </p:nvSpPr>
        <p:spPr>
          <a:xfrm>
            <a:off x="446649" y="2292824"/>
            <a:ext cx="8219679" cy="4299945"/>
          </a:xfrm>
        </p:spPr>
        <p:txBody>
          <a:bodyPr>
            <a:noAutofit/>
          </a:bodyPr>
          <a:lstStyle/>
          <a:p>
            <a:r>
              <a:rPr lang="en-US" sz="1400" b="1" dirty="0" smtClean="0"/>
              <a:t>Purpose: The</a:t>
            </a:r>
            <a:r>
              <a:rPr lang="en-US" sz="1400" b="1" dirty="0"/>
              <a:t>­ Effect of Forgiveness Training on </a:t>
            </a:r>
            <a:r>
              <a:rPr lang="en-US" sz="1400" b="1" dirty="0" smtClean="0"/>
              <a:t>Perception of failure in terms of internal-external </a:t>
            </a:r>
            <a:r>
              <a:rPr lang="en-US" sz="1400" b="1" dirty="0" err="1" smtClean="0"/>
              <a:t>attributional</a:t>
            </a:r>
            <a:r>
              <a:rPr lang="en-US" sz="1400" b="1" dirty="0" smtClean="0"/>
              <a:t> style</a:t>
            </a:r>
          </a:p>
          <a:p>
            <a:r>
              <a:rPr lang="en-US" sz="1400" b="1" dirty="0" smtClean="0"/>
              <a:t>Literature review: Thompson et al. categorize forgiveness into 3 subscales: self-forgiveness, forgiving others and forgiving situation.</a:t>
            </a:r>
          </a:p>
          <a:p>
            <a:r>
              <a:rPr lang="en-US" sz="1400" b="1" dirty="0" smtClean="0"/>
              <a:t>Rotter divided attribution style into internal-external factors.</a:t>
            </a:r>
          </a:p>
          <a:p>
            <a:r>
              <a:rPr lang="en-US" sz="1400" b="1" dirty="0" smtClean="0"/>
              <a:t>Seligman divided that into  global-specific factors and stability and instability.</a:t>
            </a:r>
          </a:p>
          <a:p>
            <a:r>
              <a:rPr lang="en-US" sz="1400" b="1" dirty="0" smtClean="0"/>
              <a:t>Weiner called another subscale as control and divided that into internal Controllable-Uncontrollable and </a:t>
            </a:r>
            <a:r>
              <a:rPr lang="en-US" sz="1400" b="1" dirty="0"/>
              <a:t>External </a:t>
            </a:r>
            <a:r>
              <a:rPr lang="en-US" sz="1400" b="1" dirty="0" smtClean="0"/>
              <a:t>Controllable-Uncontrollable subscales and he is he last factor as  intentional-Unintentional</a:t>
            </a:r>
            <a:endParaRPr lang="en-US" sz="1400" b="1" dirty="0">
              <a:latin typeface="Calibri" panose="020F0502020204030204" pitchFamily="34" charset="0"/>
              <a:ea typeface="Calibri" panose="020F0502020204030204" pitchFamily="34" charset="0"/>
              <a:cs typeface="Arial" panose="020B0604020202020204" pitchFamily="34" charset="0"/>
            </a:endParaRPr>
          </a:p>
          <a:p>
            <a:r>
              <a:rPr lang="en-US" sz="1400" b="1" dirty="0" smtClean="0">
                <a:latin typeface="Calibri" panose="020F0502020204030204" pitchFamily="34" charset="0"/>
                <a:ea typeface="Calibri" panose="020F0502020204030204" pitchFamily="34" charset="0"/>
                <a:cs typeface="Arial" panose="020B0604020202020204" pitchFamily="34" charset="0"/>
              </a:rPr>
              <a:t>factor</a:t>
            </a:r>
            <a:endParaRPr lang="en-US" sz="1400" b="1" dirty="0" smtClean="0"/>
          </a:p>
          <a:p>
            <a:r>
              <a:rPr lang="en-US" sz="1400" b="1" dirty="0" smtClean="0"/>
              <a:t> </a:t>
            </a:r>
            <a:r>
              <a:rPr lang="en-US" sz="1400" b="1" dirty="0" err="1"/>
              <a:t>Baumeister</a:t>
            </a:r>
            <a:r>
              <a:rPr lang="en-US" sz="1400" b="1" dirty="0"/>
              <a:t> et al. (2001) established that emotionally negative events virtually always have more </a:t>
            </a:r>
            <a:r>
              <a:rPr lang="en-US" sz="1400" b="1" dirty="0" smtClean="0"/>
              <a:t>impact </a:t>
            </a:r>
            <a:r>
              <a:rPr lang="en-US" sz="1400" b="1" dirty="0"/>
              <a:t>than do positive. They concluded that the way people can experience negativity and still retain emotional equanimity is to have many more positive than negative experiences</a:t>
            </a:r>
            <a:endParaRPr lang="en-US" sz="1400" b="1" dirty="0" smtClean="0"/>
          </a:p>
          <a:p>
            <a:r>
              <a:rPr lang="en-US" sz="1400" b="1" dirty="0" smtClean="0"/>
              <a:t>Problem statement:  </a:t>
            </a:r>
            <a:r>
              <a:rPr lang="en-US" sz="1400" b="1" dirty="0"/>
              <a:t>Within the winner or loser dichotomy that exemplifies competitive sport, athletic success hinges on the ability to overcome and respond constructively to failure. This article introduces </a:t>
            </a:r>
            <a:r>
              <a:rPr lang="en-US" sz="1400" b="1" dirty="0" smtClean="0"/>
              <a:t>forgiveness </a:t>
            </a:r>
            <a:r>
              <a:rPr lang="en-US" sz="1400" b="1" dirty="0"/>
              <a:t>as an adaptive, purposeful approach to </a:t>
            </a:r>
            <a:r>
              <a:rPr lang="en-US" sz="1400" b="1" dirty="0" smtClean="0"/>
              <a:t>cope </a:t>
            </a:r>
            <a:r>
              <a:rPr lang="en-US" sz="1400" b="1" dirty="0"/>
              <a:t>with competitive sport performance failure in a way that stimulates personal growth and combats loss of motivation. </a:t>
            </a:r>
            <a:endParaRPr lang="en-US" sz="1400" b="1" dirty="0" smtClean="0"/>
          </a:p>
          <a:p>
            <a:r>
              <a:rPr lang="en-US" sz="1400" b="1" dirty="0" smtClean="0"/>
              <a:t>Importance of research: based on researchers studies, it seems that addressing the issue of forgiveness and perception of failure on the athletes community has been less studied. </a:t>
            </a:r>
          </a:p>
          <a:p>
            <a:endParaRPr lang="en-US" sz="1400" b="1" dirty="0"/>
          </a:p>
          <a:p>
            <a:endParaRPr lang="en-US" sz="1400" b="1" dirty="0"/>
          </a:p>
        </p:txBody>
      </p:sp>
    </p:spTree>
    <p:extLst>
      <p:ext uri="{BB962C8B-B14F-4D97-AF65-F5344CB8AC3E}">
        <p14:creationId xmlns:p14="http://schemas.microsoft.com/office/powerpoint/2010/main" val="458436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705600"/>
          </a:xfrm>
          <a:prstGeom prst="rect">
            <a:avLst/>
          </a:prstGeom>
        </p:spPr>
      </p:pic>
      <p:sp>
        <p:nvSpPr>
          <p:cNvPr id="3" name="Title 2"/>
          <p:cNvSpPr>
            <a:spLocks noGrp="1"/>
          </p:cNvSpPr>
          <p:nvPr>
            <p:ph type="title"/>
          </p:nvPr>
        </p:nvSpPr>
        <p:spPr>
          <a:xfrm>
            <a:off x="446649" y="1361690"/>
            <a:ext cx="8229600" cy="756166"/>
          </a:xfrm>
        </p:spPr>
        <p:txBody>
          <a:bodyPr>
            <a:noAutofit/>
          </a:bodyPr>
          <a:lstStyle/>
          <a:p>
            <a:pPr algn="l"/>
            <a:r>
              <a:rPr lang="en-US" sz="2400" dirty="0"/>
              <a:t>Methodology </a:t>
            </a:r>
            <a:r>
              <a:rPr lang="en-US" sz="2400" dirty="0" smtClean="0"/>
              <a:t>(Research Method, Population </a:t>
            </a:r>
            <a:r>
              <a:rPr lang="en-US" sz="2400" dirty="0"/>
              <a:t>and S</a:t>
            </a:r>
            <a:r>
              <a:rPr lang="en-US" sz="2400" dirty="0" smtClean="0"/>
              <a:t>ample, Sampling </a:t>
            </a:r>
            <a:r>
              <a:rPr lang="en-US" sz="2400" dirty="0"/>
              <a:t>methods, tools, data analysis methods)</a:t>
            </a:r>
          </a:p>
        </p:txBody>
      </p:sp>
      <p:sp>
        <p:nvSpPr>
          <p:cNvPr id="4" name="Content Placeholder 3"/>
          <p:cNvSpPr>
            <a:spLocks noGrp="1"/>
          </p:cNvSpPr>
          <p:nvPr>
            <p:ph idx="1"/>
          </p:nvPr>
        </p:nvSpPr>
        <p:spPr>
          <a:xfrm>
            <a:off x="446649" y="2286000"/>
            <a:ext cx="8229600" cy="4306769"/>
          </a:xfrm>
        </p:spPr>
        <p:txBody>
          <a:bodyPr>
            <a:normAutofit fontScale="85000" lnSpcReduction="20000"/>
          </a:bodyPr>
          <a:lstStyle/>
          <a:p>
            <a:r>
              <a:rPr lang="en-US" dirty="0" smtClean="0"/>
              <a:t>Research method: </a:t>
            </a:r>
            <a:r>
              <a:rPr lang="en-US" dirty="0"/>
              <a:t>This study was practical quasi-experimental and had pre-test, post-test, control group with intervals. </a:t>
            </a:r>
            <a:endParaRPr lang="en-US" dirty="0" smtClean="0"/>
          </a:p>
          <a:p>
            <a:r>
              <a:rPr lang="en-US" dirty="0" smtClean="0"/>
              <a:t>Population and sample: </a:t>
            </a:r>
            <a:r>
              <a:rPr lang="en-US" dirty="0"/>
              <a:t>. Participants were 24 volleyball players </a:t>
            </a:r>
            <a:r>
              <a:rPr lang="en-US" dirty="0" smtClean="0"/>
              <a:t>in second level of league </a:t>
            </a:r>
            <a:r>
              <a:rPr lang="en-US" dirty="0"/>
              <a:t>in Isfahan who were chosen non-randomly but grouped randomly into controlled and experimental groups</a:t>
            </a:r>
            <a:r>
              <a:rPr lang="en-US" dirty="0" smtClean="0"/>
              <a:t>.</a:t>
            </a:r>
          </a:p>
          <a:p>
            <a:r>
              <a:rPr lang="en-US" dirty="0" smtClean="0"/>
              <a:t>Tools: </a:t>
            </a:r>
            <a:r>
              <a:rPr lang="en-US" dirty="0"/>
              <a:t>HFS (heartland forgiveness scale) and SASS (sport attritional style scale</a:t>
            </a:r>
            <a:r>
              <a:rPr lang="en-US" dirty="0" smtClean="0"/>
              <a:t>).</a:t>
            </a:r>
          </a:p>
          <a:p>
            <a:r>
              <a:rPr lang="en-US" dirty="0" smtClean="0"/>
              <a:t>Data analysis methods: </a:t>
            </a:r>
            <a:r>
              <a:rPr lang="en-US" dirty="0"/>
              <a:t>. All the data was analyzed using SPSS (P ≤0.05). Excel was used to draw charts and diagrams.</a:t>
            </a:r>
            <a:endParaRPr lang="en-US" dirty="0" smtClean="0"/>
          </a:p>
          <a:p>
            <a:endParaRPr lang="en-US" dirty="0"/>
          </a:p>
        </p:txBody>
      </p:sp>
    </p:spTree>
    <p:extLst>
      <p:ext uri="{BB962C8B-B14F-4D97-AF65-F5344CB8AC3E}">
        <p14:creationId xmlns:p14="http://schemas.microsoft.com/office/powerpoint/2010/main" val="3465086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2"/>
          <p:cNvSpPr>
            <a:spLocks noGrp="1"/>
          </p:cNvSpPr>
          <p:nvPr>
            <p:ph type="title"/>
          </p:nvPr>
        </p:nvSpPr>
        <p:spPr>
          <a:xfrm>
            <a:off x="446649" y="1361690"/>
            <a:ext cx="8229600" cy="756166"/>
          </a:xfrm>
        </p:spPr>
        <p:txBody>
          <a:bodyPr>
            <a:normAutofit/>
          </a:bodyPr>
          <a:lstStyle/>
          <a:p>
            <a:pPr algn="l"/>
            <a:r>
              <a:rPr lang="en-US" sz="3600" dirty="0"/>
              <a:t>Results</a:t>
            </a:r>
          </a:p>
        </p:txBody>
      </p:sp>
      <p:sp>
        <p:nvSpPr>
          <p:cNvPr id="4" name="Content Placeholder 3"/>
          <p:cNvSpPr>
            <a:spLocks noGrp="1"/>
          </p:cNvSpPr>
          <p:nvPr>
            <p:ph idx="1"/>
          </p:nvPr>
        </p:nvSpPr>
        <p:spPr>
          <a:xfrm>
            <a:off x="446649" y="2286000"/>
            <a:ext cx="8229600" cy="4306769"/>
          </a:xfrm>
        </p:spPr>
        <p:txBody>
          <a:bodyPr>
            <a:normAutofit/>
          </a:bodyPr>
          <a:lstStyle/>
          <a:p>
            <a:r>
              <a:rPr lang="en-US" sz="2400" dirty="0"/>
              <a:t>The results of this study showed that forgiveness training had significant effect on failure perception with internal-external </a:t>
            </a:r>
            <a:r>
              <a:rPr lang="en-US" sz="2400" dirty="0" err="1"/>
              <a:t>attributional</a:t>
            </a:r>
            <a:r>
              <a:rPr lang="en-US" sz="2400" dirty="0"/>
              <a:t> </a:t>
            </a:r>
            <a:r>
              <a:rPr lang="en-US" sz="2400" dirty="0" smtClean="0"/>
              <a:t>style (p</a:t>
            </a:r>
            <a:r>
              <a:rPr lang="en-US" sz="2400" dirty="0" smtClean="0">
                <a:sym typeface="Symbol" panose="05050102010706020507" pitchFamily="18" charset="2"/>
              </a:rPr>
              <a:t>0/05)</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2400" dirty="0" smtClean="0"/>
          </a:p>
          <a:p>
            <a:pPr marL="0" indent="0">
              <a:buNone/>
            </a:pPr>
            <a:r>
              <a:rPr lang="en-US" sz="2400" dirty="0" smtClean="0"/>
              <a:t> </a:t>
            </a:r>
            <a:endParaRPr lang="en-US" sz="2400" dirty="0"/>
          </a:p>
        </p:txBody>
      </p:sp>
    </p:spTree>
    <p:extLst>
      <p:ext uri="{BB962C8B-B14F-4D97-AF65-F5344CB8AC3E}">
        <p14:creationId xmlns:p14="http://schemas.microsoft.com/office/powerpoint/2010/main" val="3231531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135110028"/>
              </p:ext>
            </p:extLst>
          </p:nvPr>
        </p:nvGraphicFramePr>
        <p:xfrm>
          <a:off x="304800" y="2819400"/>
          <a:ext cx="8381999" cy="2056194"/>
        </p:xfrm>
        <a:graphic>
          <a:graphicData uri="http://schemas.openxmlformats.org/drawingml/2006/table">
            <a:tbl>
              <a:tblPr rtl="1" firstRow="1" firstCol="1" bandRow="1">
                <a:tableStyleId>{5C22544A-7EE6-4342-B048-85BDC9FD1C3A}</a:tableStyleId>
              </a:tblPr>
              <a:tblGrid>
                <a:gridCol w="2931994"/>
                <a:gridCol w="1195788"/>
                <a:gridCol w="1428917"/>
                <a:gridCol w="1411256"/>
                <a:gridCol w="1414044"/>
              </a:tblGrid>
              <a:tr h="661979">
                <a:tc>
                  <a:txBody>
                    <a:bodyPr/>
                    <a:lstStyle/>
                    <a:p>
                      <a:pPr algn="ctr" rtl="1">
                        <a:lnSpc>
                          <a:spcPct val="200000"/>
                        </a:lnSpc>
                        <a:spcAft>
                          <a:spcPts val="0"/>
                        </a:spcAft>
                      </a:pPr>
                      <a:endParaRPr lang="en-US" sz="1100" dirty="0">
                        <a:effectLst/>
                      </a:endParaRPr>
                    </a:p>
                    <a:p>
                      <a:pPr algn="ctr" rtl="1">
                        <a:lnSpc>
                          <a:spcPct val="200000"/>
                        </a:lnSpc>
                        <a:spcAft>
                          <a:spcPts val="0"/>
                        </a:spcAft>
                      </a:pPr>
                      <a:r>
                        <a:rPr lang="en-US" sz="1200" dirty="0" smtClean="0">
                          <a:effectLst/>
                        </a:rPr>
                        <a:t>Variable</a:t>
                      </a:r>
                    </a:p>
                    <a:p>
                      <a:pPr algn="ctr" rtl="1">
                        <a:lnSpc>
                          <a:spcPct val="200000"/>
                        </a:lnSpc>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7473" marR="37473" marT="0" marB="0"/>
                </a:tc>
                <a:tc>
                  <a:txBody>
                    <a:bodyPr/>
                    <a:lstStyle/>
                    <a:p>
                      <a:pPr algn="ctr" rtl="1">
                        <a:lnSpc>
                          <a:spcPct val="200000"/>
                        </a:lnSpc>
                        <a:spcAft>
                          <a:spcPts val="0"/>
                        </a:spcAft>
                      </a:pPr>
                      <a:r>
                        <a:rPr lang="en-US" sz="1200" dirty="0" smtClean="0">
                          <a:effectLst/>
                          <a:latin typeface="+mn-lt"/>
                          <a:ea typeface="+mn-ea"/>
                          <a:cs typeface="+mn-cs"/>
                        </a:rPr>
                        <a:t>group</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7473" marR="37473" marT="0" marB="0"/>
                </a:tc>
                <a:tc>
                  <a:txBody>
                    <a:bodyPr/>
                    <a:lstStyle/>
                    <a:p>
                      <a:pPr algn="ctr" rtl="1">
                        <a:lnSpc>
                          <a:spcPct val="200000"/>
                        </a:lnSpc>
                        <a:spcAft>
                          <a:spcPts val="0"/>
                        </a:spcAft>
                      </a:pPr>
                      <a:r>
                        <a:rPr lang="en-US" sz="1200">
                          <a:effectLst/>
                        </a:rPr>
                        <a:t>df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7473" marR="37473" marT="0" marB="0"/>
                </a:tc>
                <a:tc>
                  <a:txBody>
                    <a:bodyPr/>
                    <a:lstStyle/>
                    <a:p>
                      <a:pPr algn="ctr" rtl="1">
                        <a:lnSpc>
                          <a:spcPct val="200000"/>
                        </a:lnSpc>
                        <a:spcAft>
                          <a:spcPts val="0"/>
                        </a:spcAft>
                      </a:pPr>
                      <a:r>
                        <a:rPr lang="en-US" sz="1200">
                          <a:effectLst/>
                        </a:rPr>
                        <a:t>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7473" marR="37473" marT="0" marB="0"/>
                </a:tc>
                <a:tc>
                  <a:txBody>
                    <a:bodyPr/>
                    <a:lstStyle/>
                    <a:p>
                      <a:pPr algn="ctr" rtl="1">
                        <a:lnSpc>
                          <a:spcPct val="200000"/>
                        </a:lnSpc>
                        <a:spcAft>
                          <a:spcPts val="0"/>
                        </a:spcAft>
                      </a:pPr>
                      <a:r>
                        <a:rPr lang="en-US" sz="1200">
                          <a:effectLst/>
                        </a:rPr>
                        <a:t>P</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7473" marR="37473" marT="0" marB="0"/>
                </a:tc>
              </a:tr>
              <a:tr h="487680">
                <a:tc rowSpan="2">
                  <a:txBody>
                    <a:bodyPr/>
                    <a:lstStyle/>
                    <a:p>
                      <a:pPr algn="ctr" rtl="1">
                        <a:lnSpc>
                          <a:spcPct val="200000"/>
                        </a:lnSpc>
                        <a:spcAft>
                          <a:spcPts val="0"/>
                        </a:spcAft>
                      </a:pPr>
                      <a:endParaRPr lang="en-US" sz="1200" dirty="0" smtClean="0">
                        <a:effectLst/>
                      </a:endParaRPr>
                    </a:p>
                    <a:p>
                      <a:pPr algn="ctr" rtl="1">
                        <a:lnSpc>
                          <a:spcPct val="200000"/>
                        </a:lnSpc>
                        <a:spcAft>
                          <a:spcPts val="0"/>
                        </a:spcAft>
                      </a:pPr>
                      <a:r>
                        <a:rPr lang="en-US" sz="1200" dirty="0" smtClean="0">
                          <a:effectLst/>
                        </a:rPr>
                        <a:t>Internal-external</a:t>
                      </a:r>
                    </a:p>
                    <a:p>
                      <a:pPr algn="ctr" rtl="1">
                        <a:lnSpc>
                          <a:spcPct val="200000"/>
                        </a:lnSpc>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7473" marR="37473" marT="0" marB="0"/>
                </a:tc>
                <a:tc>
                  <a:txBody>
                    <a:bodyPr/>
                    <a:lstStyle/>
                    <a:p>
                      <a:pPr algn="ctr" rtl="1">
                        <a:lnSpc>
                          <a:spcPct val="200000"/>
                        </a:lnSpc>
                        <a:spcAft>
                          <a:spcPts val="0"/>
                        </a:spcAft>
                      </a:pPr>
                      <a:r>
                        <a:rPr lang="en-US" sz="1200" dirty="0" smtClean="0">
                          <a:effectLst/>
                          <a:latin typeface="+mn-lt"/>
                          <a:ea typeface="+mn-ea"/>
                          <a:cs typeface="+mn-cs"/>
                        </a:rPr>
                        <a:t>control</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7473" marR="37473" marT="0" marB="0"/>
                </a:tc>
                <a:tc rowSpan="2">
                  <a:txBody>
                    <a:bodyPr/>
                    <a:lstStyle/>
                    <a:p>
                      <a:pPr algn="ctr" rtl="1">
                        <a:lnSpc>
                          <a:spcPct val="200000"/>
                        </a:lnSpc>
                        <a:spcAft>
                          <a:spcPts val="0"/>
                        </a:spcAft>
                      </a:pPr>
                      <a:r>
                        <a:rPr lang="en-US" sz="1200" dirty="0" smtClean="0">
                          <a:effectLst/>
                          <a:latin typeface="+mn-lt"/>
                          <a:ea typeface="+mn-ea"/>
                          <a:cs typeface="+mn-cs"/>
                        </a:rPr>
                        <a:t>22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7473" marR="37473" marT="0" marB="0"/>
                </a:tc>
                <a:tc rowSpan="2">
                  <a:txBody>
                    <a:bodyPr/>
                    <a:lstStyle/>
                    <a:p>
                      <a:pPr algn="ctr" rtl="1">
                        <a:lnSpc>
                          <a:spcPct val="200000"/>
                        </a:lnSpc>
                        <a:spcAft>
                          <a:spcPts val="0"/>
                        </a:spcAft>
                      </a:pPr>
                      <a:r>
                        <a:rPr lang="en-US" sz="1200" dirty="0" smtClean="0">
                          <a:effectLst/>
                        </a:rPr>
                        <a:t>2/43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7473" marR="37473" marT="0" marB="0"/>
                </a:tc>
                <a:tc rowSpan="2">
                  <a:txBody>
                    <a:bodyPr/>
                    <a:lstStyle/>
                    <a:p>
                      <a:pPr algn="ctr" rtl="1">
                        <a:lnSpc>
                          <a:spcPct val="200000"/>
                        </a:lnSpc>
                        <a:spcAft>
                          <a:spcPts val="0"/>
                        </a:spcAft>
                      </a:pPr>
                      <a:r>
                        <a:rPr lang="en-US" sz="1200" dirty="0" smtClean="0">
                          <a:effectLst/>
                        </a:rPr>
                        <a:t>0/023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7473" marR="37473" marT="0" marB="0"/>
                </a:tc>
              </a:tr>
              <a:tr h="357044">
                <a:tc vMerge="1">
                  <a:txBody>
                    <a:bodyPr/>
                    <a:lstStyle/>
                    <a:p>
                      <a:pPr rtl="1"/>
                      <a:endParaRPr lang="fa-IR"/>
                    </a:p>
                  </a:txBody>
                  <a:tcPr/>
                </a:tc>
                <a:tc>
                  <a:txBody>
                    <a:bodyPr/>
                    <a:lstStyle/>
                    <a:p>
                      <a:pPr algn="ctr" rtl="1">
                        <a:lnSpc>
                          <a:spcPct val="200000"/>
                        </a:lnSpc>
                        <a:spcAft>
                          <a:spcPts val="0"/>
                        </a:spcAft>
                      </a:pPr>
                      <a:r>
                        <a:rPr lang="en-US" sz="1200" dirty="0" smtClean="0">
                          <a:effectLst/>
                          <a:latin typeface="+mn-lt"/>
                          <a:ea typeface="+mn-ea"/>
                          <a:cs typeface="+mn-cs"/>
                        </a:rPr>
                        <a:t>experimental</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7473" marR="37473" marT="0" marB="0"/>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r>
            </a:tbl>
          </a:graphicData>
        </a:graphic>
      </p:graphicFrame>
      <p:sp>
        <p:nvSpPr>
          <p:cNvPr id="7" name="Rectangle 2"/>
          <p:cNvSpPr>
            <a:spLocks noChangeArrowheads="1"/>
          </p:cNvSpPr>
          <p:nvPr/>
        </p:nvSpPr>
        <p:spPr bwMode="auto">
          <a:xfrm>
            <a:off x="1295400" y="2286000"/>
            <a:ext cx="54784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lang="en-US" sz="2000" dirty="0" smtClean="0">
                <a:latin typeface="Calibri" panose="020F0502020204030204" pitchFamily="34" charset="0"/>
                <a:cs typeface="Arial" panose="020B0604020202020204" pitchFamily="34" charset="0"/>
              </a:rPr>
              <a:t>Table number 1 </a:t>
            </a:r>
            <a:endParaRPr kumimoji="0" lang="fa-I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9461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629400"/>
          </a:xfrm>
          <a:prstGeom prst="rect">
            <a:avLst/>
          </a:prstGeom>
        </p:spPr>
      </p:pic>
      <p:sp>
        <p:nvSpPr>
          <p:cNvPr id="3" name="Title 2"/>
          <p:cNvSpPr>
            <a:spLocks noGrp="1"/>
          </p:cNvSpPr>
          <p:nvPr>
            <p:ph type="title"/>
          </p:nvPr>
        </p:nvSpPr>
        <p:spPr/>
        <p:txBody>
          <a:bodyPr>
            <a:normAutofit/>
          </a:bodyPr>
          <a:lstStyle/>
          <a:p>
            <a:pPr algn="l"/>
            <a:r>
              <a:rPr lang="en-US" sz="3600" dirty="0" smtClean="0"/>
              <a:t>Discussion and Conclusion</a:t>
            </a:r>
            <a:endParaRPr lang="en-US" sz="3600" dirty="0"/>
          </a:p>
        </p:txBody>
      </p:sp>
      <p:sp>
        <p:nvSpPr>
          <p:cNvPr id="2" name="Content Placeholder 1"/>
          <p:cNvSpPr>
            <a:spLocks noGrp="1"/>
          </p:cNvSpPr>
          <p:nvPr>
            <p:ph idx="1"/>
          </p:nvPr>
        </p:nvSpPr>
        <p:spPr/>
        <p:txBody>
          <a:bodyPr>
            <a:normAutofit fontScale="92500" lnSpcReduction="10000"/>
          </a:bodyPr>
          <a:lstStyle/>
          <a:p>
            <a:r>
              <a:rPr lang="en-US" dirty="0" smtClean="0"/>
              <a:t>The internality in different situations of failure has increased the responsibility of individual so that she considers herself obligated to make more efforts to compensate for her mistake. In situations of victory as well it helps to develop  self confidence .</a:t>
            </a:r>
          </a:p>
          <a:p>
            <a:pPr marL="0" indent="0">
              <a:buNone/>
            </a:pPr>
            <a:r>
              <a:rPr lang="en-US" dirty="0" smtClean="0"/>
              <a:t>     This result is consistent with Cox, Worthington, Rotter and fosterling.</a:t>
            </a:r>
          </a:p>
          <a:p>
            <a:endParaRPr lang="en-US" dirty="0"/>
          </a:p>
        </p:txBody>
      </p:sp>
    </p:spTree>
    <p:extLst>
      <p:ext uri="{BB962C8B-B14F-4D97-AF65-F5344CB8AC3E}">
        <p14:creationId xmlns:p14="http://schemas.microsoft.com/office/powerpoint/2010/main" val="2916371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629400"/>
          </a:xfrm>
          <a:prstGeom prst="rect">
            <a:avLst/>
          </a:prstGeom>
        </p:spPr>
      </p:pic>
      <p:sp>
        <p:nvSpPr>
          <p:cNvPr id="3" name="Title 2"/>
          <p:cNvSpPr>
            <a:spLocks noGrp="1"/>
          </p:cNvSpPr>
          <p:nvPr>
            <p:ph type="title"/>
          </p:nvPr>
        </p:nvSpPr>
        <p:spPr/>
        <p:txBody>
          <a:bodyPr>
            <a:normAutofit/>
          </a:bodyPr>
          <a:lstStyle/>
          <a:p>
            <a:pPr algn="l"/>
            <a:r>
              <a:rPr lang="en-US" sz="3600" dirty="0" smtClean="0"/>
              <a:t>Applications and Executive Suggestions</a:t>
            </a:r>
            <a:endParaRPr lang="en-US" sz="3600" dirty="0"/>
          </a:p>
        </p:txBody>
      </p:sp>
      <p:sp>
        <p:nvSpPr>
          <p:cNvPr id="2" name="Content Placeholder 1"/>
          <p:cNvSpPr>
            <a:spLocks noGrp="1"/>
          </p:cNvSpPr>
          <p:nvPr>
            <p:ph idx="1"/>
          </p:nvPr>
        </p:nvSpPr>
        <p:spPr/>
        <p:txBody>
          <a:bodyPr/>
          <a:lstStyle/>
          <a:p>
            <a:r>
              <a:rPr lang="en-US" dirty="0" smtClean="0"/>
              <a:t>Suggestions:</a:t>
            </a:r>
          </a:p>
          <a:p>
            <a:pPr marL="0" indent="0">
              <a:buNone/>
            </a:pPr>
            <a:r>
              <a:rPr lang="en-US" dirty="0" smtClean="0"/>
              <a:t>Recommended in future research, an abbreviated version of SASS questionnaire is used.</a:t>
            </a:r>
          </a:p>
          <a:p>
            <a:r>
              <a:rPr lang="en-US" dirty="0" smtClean="0"/>
              <a:t>Run the program in person.</a:t>
            </a:r>
          </a:p>
          <a:p>
            <a:r>
              <a:rPr lang="en-US" dirty="0" smtClean="0"/>
              <a:t>Run the program on elite athletes.  </a:t>
            </a:r>
            <a:r>
              <a:rPr lang="en-US" dirty="0" smtClean="0"/>
              <a:t> </a:t>
            </a:r>
            <a:endParaRPr lang="en-US" dirty="0"/>
          </a:p>
        </p:txBody>
      </p:sp>
    </p:spTree>
    <p:extLst>
      <p:ext uri="{BB962C8B-B14F-4D97-AF65-F5344CB8AC3E}">
        <p14:creationId xmlns:p14="http://schemas.microsoft.com/office/powerpoint/2010/main" val="2528362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947</TotalTime>
  <Words>522</Words>
  <Application>Microsoft Office PowerPoint</Application>
  <PresentationFormat>On-screen Show (4:3)</PresentationFormat>
  <Paragraphs>54</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 Nazanin</vt:lpstr>
      <vt:lpstr>Calibri</vt:lpstr>
      <vt:lpstr>Symbol</vt:lpstr>
      <vt:lpstr>Office Theme</vt:lpstr>
      <vt:lpstr>Effect of forgiveness training program on perception of failure in terms of internal-external attributional style</vt:lpstr>
      <vt:lpstr>Introduction (purpose of the study, literature review, problem statement and the importance of research)</vt:lpstr>
      <vt:lpstr>Methodology (Research Method, Population and Sample, Sampling methods, tools, data analysis methods)</vt:lpstr>
      <vt:lpstr>Results</vt:lpstr>
      <vt:lpstr>PowerPoint Presentation</vt:lpstr>
      <vt:lpstr>Discussion and Conclusion</vt:lpstr>
      <vt:lpstr>Applications and Executive Suggestions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Gholamian</dc:creator>
  <cp:lastModifiedBy>kavoshgar</cp:lastModifiedBy>
  <cp:revision>55</cp:revision>
  <dcterms:created xsi:type="dcterms:W3CDTF">2020-02-10T10:01:56Z</dcterms:created>
  <dcterms:modified xsi:type="dcterms:W3CDTF">2022-02-26T23:07:26Z</dcterms:modified>
</cp:coreProperties>
</file>