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9" autoAdjust="0"/>
  </p:normalViewPr>
  <p:slideViewPr>
    <p:cSldViewPr snapToGrid="0">
      <p:cViewPr varScale="1">
        <p:scale>
          <a:sx n="18" d="100"/>
          <a:sy n="18" d="100"/>
        </p:scale>
        <p:origin x="966" y="-36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9BDCD-9E03-4E71-9AD2-90566CDBEFF8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8250" y="857250"/>
            <a:ext cx="41275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4FFCB-D7F7-48A3-99F7-79748A61F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4FFCB-D7F7-48A3-99F7-79748A61F0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8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0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2999"/>
            <a:ext cx="43526075" cy="25441836"/>
          </a:xfrm>
          <a:prstGeom prst="rect">
            <a:avLst/>
          </a:prstGeom>
        </p:spPr>
      </p:pic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5877843" y="3173695"/>
            <a:ext cx="31737300" cy="276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rtl="1"/>
            <a:r>
              <a:rPr lang="fa-IR" sz="8800" b="1" dirty="0">
                <a:latin typeface="فهفق"/>
                <a:cs typeface="B Nazanin" panose="00000400000000000000" pitchFamily="2" charset="-78"/>
              </a:rPr>
              <a:t>تاثیر فعالیت ورزشی بر سندروم متابولیک و بیماری های مرتبط</a:t>
            </a:r>
          </a:p>
          <a:p>
            <a:pPr algn="ctr" rtl="1"/>
            <a:r>
              <a:rPr lang="fa-IR" sz="4800" b="1" dirty="0">
                <a:cs typeface="B Nazanin" panose="00000400000000000000" pitchFamily="2" charset="-78"/>
              </a:rPr>
              <a:t>هستی شری زاده</a:t>
            </a:r>
          </a:p>
          <a:p>
            <a:pPr algn="ctr" rtl="1">
              <a:defRPr/>
            </a:pPr>
            <a:r>
              <a:rPr lang="fa-IR" alt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endParaRPr lang="en-US" altLang="en-US" sz="1800" b="1" dirty="0"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2098995" y="6029717"/>
            <a:ext cx="21007138" cy="923883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مقدمه:</a:t>
            </a:r>
            <a:endParaRPr lang="fa-IR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sz="5000" dirty="0">
                <a:cs typeface="B Nazanin" panose="00000400000000000000" pitchFamily="2" charset="-78"/>
              </a:rPr>
              <a:t>افزایش چشمگیر شیوع اضافه وزن و چاقی در اکثر کشورهای در حال توسعه، بسیار نگران کننده گزارش شده است. چاقی به شدت خطر ابتلا به سندرم متابولیک را افزایش می</a:t>
            </a:r>
            <a:r>
              <a:rPr lang="en-US" sz="5000" dirty="0">
                <a:cs typeface="B Nazanin" panose="00000400000000000000" pitchFamily="2" charset="-78"/>
              </a:rPr>
              <a:t> </a:t>
            </a:r>
            <a:r>
              <a:rPr lang="fa-IR" sz="5000" dirty="0">
                <a:cs typeface="B Nazanin" panose="00000400000000000000" pitchFamily="2" charset="-78"/>
              </a:rPr>
              <a:t>دهد. پنج متغیر غربالگری مورد استفاده برای شناسایی افراد مبتلا به سندرم متابولیک عبارتند از: دور کمر، سطوح تری گلیسرول در گردش و لیپوپروتئین با چگالی بالا </a:t>
            </a:r>
            <a:r>
              <a:rPr lang="en-US" sz="5000" dirty="0">
                <a:cs typeface="B Nazanin" panose="00000400000000000000" pitchFamily="2" charset="-78"/>
              </a:rPr>
              <a:t>(HDL)</a:t>
            </a:r>
            <a:r>
              <a:rPr lang="fa-IR" sz="5000" dirty="0">
                <a:cs typeface="B Nazanin" panose="00000400000000000000" pitchFamily="2" charset="-78"/>
              </a:rPr>
              <a:t> کلسترول، قند خون ناشتا و فشار خون. بنابراین سندرم متابولیک را می توان مجموعه ای از عوامل خطر متابولیکی دانست که شامل چاقی و دیس لیپیدمی، مقاومت به انسولین و فشار خون بالا می باشد. گفته شده افزایش فعالیت جسمانی و فعالیت ورزشی می تواند با کنترل و حتی بهبود چاقی، مقاومت به انسولین و فشارخون، نقش مهمی در جلوگیری از ابتلا به سندروم متابولیک و بیماری های مزمن مرتبط با آن نظیر دیابت نوع 2، فشارخون بالا و سایر اختلالات متابولیکی، ایفا کند. هدف از این مطالعه، ارائه شواهد مبتنی بر پژوهش جهت بررسی اثرات بالقوه فعالیت ورزشی بر سندروم متابولیک و بیماری های مرتبط با آن می باشد. 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4976507" y="4445837"/>
            <a:ext cx="8024356" cy="1438573"/>
          </a:xfrm>
          <a:prstGeom prst="roundRect">
            <a:avLst>
              <a:gd name="adj" fmla="val 7000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algn="r" rtl="1" eaLnBrk="1" hangingPunct="1">
              <a:defRPr/>
            </a:pPr>
            <a:r>
              <a:rPr lang="fa-IR" sz="5400" b="1" dirty="0">
                <a:solidFill>
                  <a:schemeClr val="tx1"/>
                </a:solidFill>
                <a:cs typeface="B Nazanin" panose="00000400000000000000" pitchFamily="2" charset="-78"/>
              </a:rPr>
              <a:t>کد</a:t>
            </a:r>
            <a:r>
              <a:rPr lang="en-US" sz="54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5400" b="1" dirty="0">
                <a:solidFill>
                  <a:schemeClr val="tx1"/>
                </a:solidFill>
                <a:cs typeface="B Nazanin" panose="00000400000000000000" pitchFamily="2" charset="-78"/>
              </a:rPr>
              <a:t>مقاله: </a:t>
            </a:r>
            <a:r>
              <a:rPr lang="en-US" sz="5400" b="1" dirty="0">
                <a:solidFill>
                  <a:schemeClr val="tx1"/>
                </a:solidFill>
                <a:cs typeface="B Nazanin" panose="00000400000000000000" pitchFamily="2" charset="-78"/>
              </a:rPr>
              <a:t>1315-SSRC-13TH</a:t>
            </a:r>
            <a:r>
              <a:rPr lang="fa-IR" sz="54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endParaRPr lang="fa-IR" sz="8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098995" y="15459348"/>
            <a:ext cx="21007138" cy="585019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دیس لپیدمی و ورزش:</a:t>
            </a:r>
            <a:endParaRPr lang="fa-IR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sz="4800" dirty="0">
                <a:cs typeface="B Nazanin" panose="00000400000000000000" pitchFamily="2" charset="-78"/>
              </a:rPr>
              <a:t>ترکیبی از افزایش تری گلیسیرید سرم </a:t>
            </a:r>
            <a:r>
              <a:rPr lang="en-US" sz="4800" dirty="0">
                <a:cs typeface="B Nazanin" panose="00000400000000000000" pitchFamily="2" charset="-78"/>
              </a:rPr>
              <a:t>TG)، HDL </a:t>
            </a:r>
            <a:r>
              <a:rPr lang="fa-IR" sz="4800" dirty="0">
                <a:cs typeface="B Nazanin" panose="00000400000000000000" pitchFamily="2" charset="-78"/>
              </a:rPr>
              <a:t>) کاهش یافته و افزایش ذرات </a:t>
            </a:r>
            <a:r>
              <a:rPr lang="en-US" sz="4800" dirty="0">
                <a:cs typeface="B Nazanin" panose="00000400000000000000" pitchFamily="2" charset="-78"/>
              </a:rPr>
              <a:t>LDL</a:t>
            </a:r>
            <a:r>
              <a:rPr lang="fa-IR" sz="4800" dirty="0">
                <a:cs typeface="B Nazanin" panose="00000400000000000000" pitchFamily="2" charset="-78"/>
              </a:rPr>
              <a:t> 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fa-IR" sz="4800" dirty="0">
                <a:cs typeface="B Nazanin" panose="00000400000000000000" pitchFamily="2" charset="-78"/>
              </a:rPr>
              <a:t>معمولاً به عنوان دیس لیپیدمی شناخته می شود. افزایش بیش از حد تری گلیسیرید در پلاسما به طور مثبت و مستقل با بیماری های قلبی عروقی مرتبط است. به نظر می رسد ورزش توانایی عضلات اسکلتی را برای استفاده از لیپیدها به جای گلیکوژن افزایش می¬دهد و در نتیجه سطح چربی¬های پلاسما را کاهش می دهد. به نظر می رسد هر دو تمرین ورزش هوازی و تمرین مقاومتی، غلظت لیپوپروتئین با چگالی کم</a:t>
            </a:r>
            <a:r>
              <a:rPr lang="en-US" sz="4800" dirty="0">
                <a:cs typeface="B Nazanin" panose="00000400000000000000" pitchFamily="2" charset="-78"/>
              </a:rPr>
              <a:t>(LDL-C) </a:t>
            </a:r>
            <a:r>
              <a:rPr lang="fa-IR" sz="4800" dirty="0">
                <a:cs typeface="B Nazanin" panose="00000400000000000000" pitchFamily="2" charset="-78"/>
              </a:rPr>
              <a:t>و تری گلیسیرید </a:t>
            </a:r>
            <a:r>
              <a:rPr lang="en-US" sz="4800" dirty="0">
                <a:cs typeface="B Nazanin" panose="00000400000000000000" pitchFamily="2" charset="-78"/>
              </a:rPr>
              <a:t>(TG)</a:t>
            </a:r>
            <a:r>
              <a:rPr lang="fa-IR" sz="4800" dirty="0">
                <a:cs typeface="B Nazanin" panose="00000400000000000000" pitchFamily="2" charset="-78"/>
              </a:rPr>
              <a:t>، فشار خون سیستولیک</a:t>
            </a:r>
            <a:r>
              <a:rPr lang="en-US" sz="4800" dirty="0">
                <a:cs typeface="B Nazanin" panose="00000400000000000000" pitchFamily="2" charset="-78"/>
              </a:rPr>
              <a:t>، </a:t>
            </a:r>
            <a:r>
              <a:rPr lang="fa-IR" sz="4800" dirty="0">
                <a:cs typeface="B Nazanin" panose="00000400000000000000" pitchFamily="2" charset="-78"/>
              </a:rPr>
              <a:t>اتساع با واسطه جریان، انسولین و گلوکز ناشتا و ترکیب بدن را بهبود می بخشند. 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25209" y="5884410"/>
            <a:ext cx="21048577" cy="738467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دیابت و ورزش:</a:t>
            </a:r>
            <a:endParaRPr lang="fa-IR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sz="4800" dirty="0">
                <a:cs typeface="B Nazanin" panose="00000400000000000000" pitchFamily="2" charset="-78"/>
              </a:rPr>
              <a:t>تحقیقات انجام‌ شده بر روی بیماران دیابتی نشان می دهد که فعالیت ورزشی نقش مهمی در بهبود سلامت افراد دیابتی دارد. ورزش، باعث افزایش مصرف گلوکز و گلیکوژن در داخل عضلات اسکلتی می شود و در حین و بعد از ورزش قند خون وارد عضلات می شود و سطح گلوکز را به حد طبیعی می رساند. همچنین وجود برنامه های منظم ورزشی در بیماران دیابتی عکس‌العمل شدید انسولین را از بین می برد چون به عضلات و کبد عادت داده می شود که گلیکوژن بیشتری ذخیره کنند. تمرین‌های ورزشی می‌تواند از طریق افزایش حاملین گلوکز  </a:t>
            </a:r>
            <a:r>
              <a:rPr lang="en-US" sz="4800" dirty="0">
                <a:cs typeface="B Nazanin" panose="00000400000000000000" pitchFamily="2" charset="-78"/>
              </a:rPr>
              <a:t>(GLUT4)</a:t>
            </a:r>
            <a:r>
              <a:rPr lang="fa-IR" sz="4800" dirty="0">
                <a:cs typeface="B Nazanin" panose="00000400000000000000" pitchFamily="2" charset="-78"/>
              </a:rPr>
              <a:t> به درون سلول‌های عضلانی و سوبسترا‌‌های گیرنده انسولین و همچنین افزایش توده عضلانی (بیش از 75 درصد برداشت گلوکز ناشی از تحریک انسولین مربوط به بافت عضلانی است) سبب افزایش پاسخ دهی بدن به انسولین می‌شود.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19939" y="21240468"/>
            <a:ext cx="21048577" cy="354847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بحث و نتیجه گیری:</a:t>
            </a:r>
          </a:p>
          <a:p>
            <a:pPr algn="just" rtl="1">
              <a:defRPr/>
            </a:pPr>
            <a:r>
              <a:rPr lang="fa-IR" sz="4800" dirty="0">
                <a:cs typeface="B Nazanin" panose="00000400000000000000" pitchFamily="2" charset="-78"/>
              </a:rPr>
              <a:t>فعالیت ورزشی، به طور مطلوب بر فشار خون، وزن بدن، چربی بدن، دور کمر، چربی خون و حساسیت به انسولین تأثیر می گذارد و پژوهش حاضر از این دیدگاه کلی حمایت می کند که فعالیت بدنی می تواند به عنوان یک روش کاربردی در مهار عوامل مرتبط با سندروم متابولیک به کار گرفته شود.</a:t>
            </a: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22098995" y="21500341"/>
            <a:ext cx="21007138" cy="338863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4400" dirty="0">
                <a:cs typeface="B Titr" panose="00000700000000000000" pitchFamily="2" charset="-78"/>
              </a:rPr>
              <a:t>برخی منابع:</a:t>
            </a:r>
            <a:endParaRPr lang="fa-IR" sz="4400" dirty="0">
              <a:cs typeface="B Nazanin" panose="00000400000000000000" pitchFamily="2" charset="-78"/>
            </a:endParaRPr>
          </a:p>
          <a:p>
            <a:pPr algn="just">
              <a:defRPr/>
            </a:pPr>
            <a:r>
              <a:rPr lang="en-US" sz="3600" dirty="0" err="1">
                <a:cs typeface="B Nazanin" panose="00000400000000000000" pitchFamily="2" charset="-78"/>
              </a:rPr>
              <a:t>Djalalinia</a:t>
            </a:r>
            <a:r>
              <a:rPr lang="en-US" sz="3600" dirty="0">
                <a:cs typeface="B Nazanin" panose="00000400000000000000" pitchFamily="2" charset="-78"/>
              </a:rPr>
              <a:t> S, </a:t>
            </a:r>
            <a:r>
              <a:rPr lang="en-US" sz="3600" dirty="0" err="1">
                <a:cs typeface="B Nazanin" panose="00000400000000000000" pitchFamily="2" charset="-78"/>
              </a:rPr>
              <a:t>Qorbani</a:t>
            </a:r>
            <a:r>
              <a:rPr lang="en-US" sz="3600" dirty="0">
                <a:cs typeface="B Nazanin" panose="00000400000000000000" pitchFamily="2" charset="-78"/>
              </a:rPr>
              <a:t> M, </a:t>
            </a:r>
            <a:r>
              <a:rPr lang="en-US" sz="3600" dirty="0" err="1">
                <a:cs typeface="B Nazanin" panose="00000400000000000000" pitchFamily="2" charset="-78"/>
              </a:rPr>
              <a:t>Peykari</a:t>
            </a:r>
            <a:r>
              <a:rPr lang="en-US" sz="3600" dirty="0">
                <a:cs typeface="B Nazanin" panose="00000400000000000000" pitchFamily="2" charset="-78"/>
              </a:rPr>
              <a:t> N, </a:t>
            </a:r>
            <a:r>
              <a:rPr lang="en-US" sz="3600" dirty="0" err="1">
                <a:cs typeface="B Nazanin" panose="00000400000000000000" pitchFamily="2" charset="-78"/>
              </a:rPr>
              <a:t>Kelishadi</a:t>
            </a:r>
            <a:r>
              <a:rPr lang="en-US" sz="3600" dirty="0">
                <a:cs typeface="B Nazanin" panose="00000400000000000000" pitchFamily="2" charset="-78"/>
              </a:rPr>
              <a:t> R. Health impacts of Obesity. Pak J Med Sci. 2015;31(1):239-42</a:t>
            </a:r>
            <a:endParaRPr lang="fa-IR" sz="3600" dirty="0">
              <a:cs typeface="B Nazanin" panose="00000400000000000000" pitchFamily="2" charset="-78"/>
            </a:endParaRPr>
          </a:p>
          <a:p>
            <a:pPr algn="just">
              <a:defRPr/>
            </a:pPr>
            <a:r>
              <a:rPr lang="en-US" sz="3600" dirty="0">
                <a:cs typeface="B Nazanin" panose="00000400000000000000" pitchFamily="2" charset="-78"/>
              </a:rPr>
              <a:t>Jung UJ, Choi MS. Obesity and its metabolic complications: the role of adipokines and the relationship between obesity, inflammation, insulin resistance, dyslipidemia and nonalcoholic fatty liver disease. Int J Mol Sci. 2014;15(4):6184-223.</a:t>
            </a: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15" name="AutoShape 4">
            <a:extLst>
              <a:ext uri="{FF2B5EF4-FFF2-40B4-BE49-F238E27FC236}">
                <a16:creationId xmlns:a16="http://schemas.microsoft.com/office/drawing/2014/main" id="{9EDA5815-D8B6-4528-8E9D-B9772B6F6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208" y="13562439"/>
            <a:ext cx="21048577" cy="738467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r" rtl="1" eaLnBrk="1" hangingPunct="1">
              <a:defRPr/>
            </a:pPr>
            <a:r>
              <a:rPr lang="fa-IR" sz="5400" dirty="0">
                <a:cs typeface="B Titr" panose="00000700000000000000" pitchFamily="2" charset="-78"/>
              </a:rPr>
              <a:t>فشار خون و ورزش:</a:t>
            </a:r>
            <a:endParaRPr lang="fa-IR" sz="5400" dirty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sz="4800" dirty="0">
                <a:cs typeface="B Nazanin" panose="00000400000000000000" pitchFamily="2" charset="-78"/>
              </a:rPr>
              <a:t>فعالیت بدنی از دیرباز یک سبک زندگی شناخته شده بوده است که با پیشگیری از فشار خون بالا، دیابت و سندرم متابولیک و همچنین مدیریت بالینی مرتبط می باشد. به عنوان یک توصیه کلی، دستورالعمل‌های کالج پزشکی ورزشی آمریکا </a:t>
            </a:r>
            <a:r>
              <a:rPr lang="en-US" sz="4800" dirty="0">
                <a:cs typeface="B Nazanin" panose="00000400000000000000" pitchFamily="2" charset="-78"/>
              </a:rPr>
              <a:t>(ACSM)</a:t>
            </a:r>
            <a:r>
              <a:rPr lang="fa-IR" sz="4800" dirty="0">
                <a:cs typeface="B Nazanin" panose="00000400000000000000" pitchFamily="2" charset="-78"/>
              </a:rPr>
              <a:t> 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fa-IR" sz="4800" dirty="0">
                <a:cs typeface="B Nazanin" panose="00000400000000000000" pitchFamily="2" charset="-78"/>
              </a:rPr>
              <a:t>برنامه‌ای را برای بیمار مبتلا به فشار خون بالا مشخص می‌کند که شامل بیش از 30 دقیقه فعالیت بدنی پیوسته است که باید در اکثر روزهای هفته با استقامت متوسط و حدود 40 تا 60 درصد حداکثر ظرفیت، اجرا شود. ورزش هوازی به دلیل اثر گذاری بر قلب، عروق، ریه‌ها، عضلات و کلیه سیستم‌هایی که در تنظیم فشار خون نقش دارند، یک راهکار اصلی برای درمان فشار خون بالا به حساب می آید. تمرینات مقاومتی نیز به عنوان روشی برای درمان و کاهش بیماری‌های مرتبط، کاهش مقاومت عروق محیطی و در نتیجه فشار خون سیستمیک استفاده شده است 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777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فهفق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Hasti Sherizadeh</cp:lastModifiedBy>
  <cp:revision>175</cp:revision>
  <dcterms:created xsi:type="dcterms:W3CDTF">2018-04-09T07:28:08Z</dcterms:created>
  <dcterms:modified xsi:type="dcterms:W3CDTF">2022-02-27T17:56:59Z</dcterms:modified>
</cp:coreProperties>
</file>