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88953" autoAdjust="0"/>
  </p:normalViewPr>
  <p:slideViewPr>
    <p:cSldViewPr snapToGrid="0">
      <p:cViewPr>
        <p:scale>
          <a:sx n="20" d="100"/>
          <a:sy n="20" d="100"/>
        </p:scale>
        <p:origin x="-1320" y="-72"/>
      </p:cViewPr>
      <p:guideLst>
        <p:guide orient="horz" pos="7690"/>
        <p:guide pos="13708"/>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2/28/2022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xmlns=""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883" y="5"/>
            <a:ext cx="43552969" cy="25656988"/>
          </a:xfrm>
          <a:prstGeom prst="rect">
            <a:avLst/>
          </a:prstGeom>
        </p:spPr>
      </p:pic>
      <p:sp>
        <p:nvSpPr>
          <p:cNvPr id="7" name="Text Box 1059"/>
          <p:cNvSpPr txBox="1">
            <a:spLocks noChangeArrowheads="1"/>
          </p:cNvSpPr>
          <p:nvPr/>
        </p:nvSpPr>
        <p:spPr bwMode="auto">
          <a:xfrm>
            <a:off x="1828801" y="4141250"/>
            <a:ext cx="33994164" cy="1292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smtClean="0"/>
              <a:t>Comparison of personality traits among entrepreneurs in sports and industry </a:t>
            </a:r>
            <a:endParaRPr lang="en-US" sz="6000" b="1" dirty="0" smtClean="0"/>
          </a:p>
        </p:txBody>
      </p:sp>
      <p:sp>
        <p:nvSpPr>
          <p:cNvPr id="8" name="AutoShape 4"/>
          <p:cNvSpPr>
            <a:spLocks noChangeArrowheads="1"/>
          </p:cNvSpPr>
          <p:nvPr/>
        </p:nvSpPr>
        <p:spPr bwMode="auto">
          <a:xfrm>
            <a:off x="22523115" y="6321650"/>
            <a:ext cx="20261179" cy="565838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r>
              <a:rPr lang="en-US" sz="5400" dirty="0" smtClean="0"/>
              <a:t>The results of this study showed that: There is a significant difference between personality traits of extroversion, agreeing, </a:t>
            </a:r>
            <a:r>
              <a:rPr lang="en-US" sz="5400" dirty="0" err="1" smtClean="0"/>
              <a:t>psychoticism</a:t>
            </a:r>
            <a:r>
              <a:rPr lang="en-US" sz="5400" dirty="0" smtClean="0"/>
              <a:t> and being conscientious among entrepreneurs in sports and industry. But there is no significant difference between the openness (flexibility) of entrepreneurs in sports and industry.</a:t>
            </a:r>
            <a:endParaRPr lang="en-US" sz="5400" dirty="0"/>
          </a:p>
        </p:txBody>
      </p:sp>
      <p:sp>
        <p:nvSpPr>
          <p:cNvPr id="9" name="AutoShape 4"/>
          <p:cNvSpPr>
            <a:spLocks noChangeArrowheads="1"/>
          </p:cNvSpPr>
          <p:nvPr/>
        </p:nvSpPr>
        <p:spPr bwMode="auto">
          <a:xfrm>
            <a:off x="35084084" y="4656698"/>
            <a:ext cx="8181471"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Code:1129-SSRC-13</a:t>
            </a:r>
            <a:r>
              <a:rPr lang="en-US" sz="5400" baseline="30000" dirty="0" smtClean="0">
                <a:solidFill>
                  <a:schemeClr val="tx1"/>
                </a:solidFill>
                <a:cs typeface="B Nazanin" panose="00000400000000000000" pitchFamily="2" charset="-78"/>
              </a:rPr>
              <a:t>TH</a:t>
            </a:r>
            <a:r>
              <a:rPr lang="en-US" sz="5400" dirty="0" smtClean="0">
                <a:solidFill>
                  <a:schemeClr val="tx1"/>
                </a:solidFill>
                <a:cs typeface="B Nazanin" panose="00000400000000000000" pitchFamily="2" charset="-78"/>
              </a:rPr>
              <a:t> (R1)</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6" y="13217797"/>
            <a:ext cx="20261179" cy="748057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p>
          <a:p>
            <a:pPr algn="justLow">
              <a:defRPr/>
            </a:pPr>
            <a:r>
              <a:rPr lang="en-US" sz="4800" dirty="0" smtClean="0">
                <a:cs typeface="B Nazanin" panose="00000400000000000000" pitchFamily="2" charset="-78"/>
              </a:rPr>
              <a:t>"There is a significant difference between the personality traits of </a:t>
            </a:r>
            <a:r>
              <a:rPr lang="en-US" sz="4800" dirty="0" err="1" smtClean="0">
                <a:cs typeface="B Nazanin" panose="00000400000000000000" pitchFamily="2" charset="-78"/>
              </a:rPr>
              <a:t>psychoticism</a:t>
            </a:r>
            <a:r>
              <a:rPr lang="en-US" sz="4800" dirty="0" smtClean="0">
                <a:cs typeface="B Nazanin" panose="00000400000000000000" pitchFamily="2" charset="-78"/>
              </a:rPr>
              <a:t> among entrepreneurs in sports and industry. Physical activity and sports as a controlling factor play a significant role in reducing negative emotions. Also, there is a significant difference between the personality traits of extroverts in sports entrepreneurs. And there is industry. Exercise causes one to be extroverted to the extent that most professional athletes are extroverted. There are significant differences between the characteristics of being conscientious between entrepreneurs in the field of sports and industry.</a:t>
            </a:r>
            <a:endParaRPr lang="fa-IR" sz="4800" dirty="0">
              <a:cs typeface="B Nazanin" panose="00000400000000000000" pitchFamily="2" charset="-78"/>
            </a:endParaRPr>
          </a:p>
        </p:txBody>
      </p:sp>
      <p:sp>
        <p:nvSpPr>
          <p:cNvPr id="12" name="AutoShape 4"/>
          <p:cNvSpPr>
            <a:spLocks noChangeArrowheads="1"/>
          </p:cNvSpPr>
          <p:nvPr/>
        </p:nvSpPr>
        <p:spPr bwMode="auto">
          <a:xfrm>
            <a:off x="492123" y="6125481"/>
            <a:ext cx="21501602"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Low">
              <a:defRPr/>
            </a:pPr>
            <a:r>
              <a:rPr lang="en-US" sz="4800" dirty="0" smtClean="0">
                <a:cs typeface="B Nazanin" panose="00000400000000000000" pitchFamily="2" charset="-78"/>
              </a:rPr>
              <a:t>The aim of this study was to compare the personality traits of sports and industry entrepreneurs. By studying these cases, we can find out what characteristics are strong in them and what has made them entrepreneurial and </a:t>
            </a:r>
            <a:r>
              <a:rPr lang="en-US" sz="4800" dirty="0" err="1" smtClean="0">
                <a:cs typeface="B Nazanin" panose="00000400000000000000" pitchFamily="2" charset="-78"/>
              </a:rPr>
              <a:t>successful.Also</a:t>
            </a:r>
            <a:r>
              <a:rPr lang="en-US" sz="4800" dirty="0" smtClean="0">
                <a:cs typeface="B Nazanin" panose="00000400000000000000" pitchFamily="2" charset="-78"/>
              </a:rPr>
              <a:t>, by comparing these features between the two groups, it can be understood which feature is stronger or weaker in each group, and according to their performance, its positive and negative points can be understood. In this study, we want to conclude whether these characteristics are different in entrepreneurs or not?</a:t>
            </a:r>
            <a:endParaRPr lang="fa-IR" sz="4800" dirty="0">
              <a:cs typeface="B Nazanin" panose="00000400000000000000" pitchFamily="2" charset="-78"/>
            </a:endParaRPr>
          </a:p>
        </p:txBody>
      </p:sp>
      <p:sp>
        <p:nvSpPr>
          <p:cNvPr id="13" name="AutoShape 4"/>
          <p:cNvSpPr>
            <a:spLocks noChangeArrowheads="1"/>
          </p:cNvSpPr>
          <p:nvPr/>
        </p:nvSpPr>
        <p:spPr bwMode="auto">
          <a:xfrm>
            <a:off x="492125" y="13374423"/>
            <a:ext cx="21501602" cy="714491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4700" b="1" dirty="0">
                <a:cs typeface="B Titr" panose="00000700000000000000" pitchFamily="2" charset="-78"/>
              </a:rPr>
              <a:t>Methods</a:t>
            </a:r>
            <a:r>
              <a:rPr lang="en-US" sz="4700" b="1" dirty="0" smtClean="0">
                <a:cs typeface="B Titr" panose="00000700000000000000" pitchFamily="2" charset="-78"/>
              </a:rPr>
              <a:t>:</a:t>
            </a:r>
            <a:endParaRPr lang="en-US" sz="4700" b="1" dirty="0">
              <a:cs typeface="B Nazanin" panose="00000400000000000000" pitchFamily="2" charset="-78"/>
            </a:endParaRPr>
          </a:p>
          <a:p>
            <a:pPr algn="justLow">
              <a:defRPr/>
            </a:pPr>
            <a:r>
              <a:rPr lang="en-US" sz="4700" dirty="0" smtClean="0">
                <a:cs typeface="B Nazanin" panose="00000400000000000000" pitchFamily="2" charset="-78"/>
              </a:rPr>
              <a:t>In this research, descriptive comparative method and applied type were used. The statistical population of entrepreneurs in the field of sports and industry, which includes 198 people. To determine the statistical sample size, using Morgan's sample size estimation table, 127 people were selected by simple random </a:t>
            </a:r>
            <a:r>
              <a:rPr lang="en-US" sz="4700" dirty="0" err="1" smtClean="0">
                <a:cs typeface="B Nazanin" panose="00000400000000000000" pitchFamily="2" charset="-78"/>
              </a:rPr>
              <a:t>sampling.The</a:t>
            </a:r>
            <a:r>
              <a:rPr lang="en-US" sz="4700" dirty="0" smtClean="0">
                <a:cs typeface="B Nazanin" panose="00000400000000000000" pitchFamily="2" charset="-78"/>
              </a:rPr>
              <a:t> variables under consideration are "entrepreneurship" and "personality traits". The personality traits questionnaire (NEO) was used to collect information, which studies the five major personality factors of Costa and McCray, such as </a:t>
            </a:r>
            <a:r>
              <a:rPr lang="en-US" sz="4700" dirty="0" err="1" smtClean="0">
                <a:cs typeface="B Nazanin" panose="00000400000000000000" pitchFamily="2" charset="-78"/>
              </a:rPr>
              <a:t>psychoticism</a:t>
            </a:r>
            <a:r>
              <a:rPr lang="en-US" sz="4700" dirty="0" smtClean="0">
                <a:cs typeface="B Nazanin" panose="00000400000000000000" pitchFamily="2" charset="-78"/>
              </a:rPr>
              <a:t> N, extroversion E, openness O, agreeing to be A, conscientious or C.</a:t>
            </a:r>
            <a:endParaRPr lang="fa-IR" sz="4700" dirty="0">
              <a:cs typeface="B Nazanin" panose="00000400000000000000" pitchFamily="2" charset="-78"/>
            </a:endParaRPr>
          </a:p>
        </p:txBody>
      </p:sp>
      <p:sp>
        <p:nvSpPr>
          <p:cNvPr id="14" name="AutoShape 4"/>
          <p:cNvSpPr>
            <a:spLocks noChangeArrowheads="1"/>
          </p:cNvSpPr>
          <p:nvPr/>
        </p:nvSpPr>
        <p:spPr bwMode="auto">
          <a:xfrm>
            <a:off x="492123" y="20905081"/>
            <a:ext cx="42292171" cy="383619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dirty="0">
                <a:latin typeface="Arial" panose="020B0604020202020204" pitchFamily="34" charset="0"/>
                <a:cs typeface="Arial" panose="020B0604020202020204" pitchFamily="34" charset="0"/>
              </a:rPr>
              <a:t>References</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Moghimi</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Seyed</a:t>
            </a:r>
            <a:r>
              <a:rPr lang="en-US" sz="3600" dirty="0" smtClean="0">
                <a:latin typeface="Arial" panose="020B0604020202020204" pitchFamily="34" charset="0"/>
                <a:cs typeface="Arial" panose="020B0604020202020204" pitchFamily="34" charset="0"/>
              </a:rPr>
              <a:t> Mohammad. (1383). Factors affecting organizational entrepreneurship in organizations of social and cultural services in Iran. Quarterly Journal of Management Culture. second year. Seventh issue. Pp. 27-78</a:t>
            </a:r>
            <a:r>
              <a:rPr lang="en-US" sz="3600" dirty="0" smtClean="0">
                <a:latin typeface="Arial" panose="020B0604020202020204" pitchFamily="34" charset="0"/>
                <a:cs typeface="Arial" panose="020B0604020202020204" pitchFamily="34" charset="0"/>
              </a:rPr>
              <a:t>.</a:t>
            </a:r>
            <a:endParaRPr lang="fa-IR" sz="3600" dirty="0" smtClean="0">
              <a:latin typeface="Arial" panose="020B0604020202020204" pitchFamily="34" charset="0"/>
              <a:cs typeface="Arial" panose="020B0604020202020204" pitchFamily="34" charset="0"/>
            </a:endParaRPr>
          </a:p>
          <a:p>
            <a:pPr>
              <a:defRPr/>
            </a:pPr>
            <a:r>
              <a:rPr lang="fa-IR"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Askar</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Oghli</a:t>
            </a:r>
            <a:r>
              <a:rPr lang="en-US" sz="3600" dirty="0" smtClean="0">
                <a:latin typeface="Arial" panose="020B0604020202020204" pitchFamily="34" charset="0"/>
                <a:cs typeface="Arial" panose="020B0604020202020204" pitchFamily="34" charset="0"/>
              </a:rPr>
              <a:t>, Nasser. </a:t>
            </a:r>
            <a:r>
              <a:rPr lang="en-US" sz="3600" dirty="0" err="1" smtClean="0">
                <a:latin typeface="Arial" panose="020B0604020202020204" pitchFamily="34" charset="0"/>
                <a:cs typeface="Arial" panose="020B0604020202020204" pitchFamily="34" charset="0"/>
              </a:rPr>
              <a:t>Abedi</a:t>
            </a:r>
            <a:r>
              <a:rPr lang="en-US" sz="3600" dirty="0" smtClean="0">
                <a:latin typeface="Arial" panose="020B0604020202020204" pitchFamily="34" charset="0"/>
                <a:cs typeface="Arial" panose="020B0604020202020204" pitchFamily="34" charset="0"/>
              </a:rPr>
              <a:t>, </a:t>
            </a:r>
            <a:r>
              <a:rPr lang="en-US" sz="3600" dirty="0" err="1" smtClean="0">
                <a:latin typeface="Arial" panose="020B0604020202020204" pitchFamily="34" charset="0"/>
                <a:cs typeface="Arial" panose="020B0604020202020204" pitchFamily="34" charset="0"/>
              </a:rPr>
              <a:t>Rahim</a:t>
            </a:r>
            <a:r>
              <a:rPr lang="en-US" sz="3600" dirty="0" smtClean="0">
                <a:latin typeface="Arial" panose="020B0604020202020204" pitchFamily="34" charset="0"/>
                <a:cs typeface="Arial" panose="020B0604020202020204" pitchFamily="34" charset="0"/>
              </a:rPr>
              <a:t> (1392). The effect of entrepreneurial personality on employees' job performance through empowerment mediation. Journal of Entrepreneurship Development Volume 6, Number 3, Fall 2013, pp. 105-124</a:t>
            </a:r>
            <a:r>
              <a:rPr lang="en-US" sz="3600" dirty="0" smtClean="0">
                <a:latin typeface="Arial" panose="020B0604020202020204" pitchFamily="34" charset="0"/>
                <a:cs typeface="Arial" panose="020B0604020202020204" pitchFamily="34" charset="0"/>
              </a:rPr>
              <a:t>.</a:t>
            </a:r>
          </a:p>
          <a:p>
            <a:pPr>
              <a:defRPr/>
            </a:pPr>
            <a:r>
              <a:rPr lang="en-US" sz="3600" dirty="0" smtClean="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Hon, A &amp; Chan, W &amp; Lu, L. (2013). Overcoming work-related stress and promoting employee creativity in hotel industry: The role of task feedback from supervisor. International Journal of Hospitality Management</a:t>
            </a:r>
            <a:r>
              <a:rPr lang="en-US" sz="3600" dirty="0" smtClean="0">
                <a:latin typeface="Arial" panose="020B0604020202020204" pitchFamily="34" charset="0"/>
                <a:cs typeface="Arial" panose="020B0604020202020204" pitchFamily="34" charset="0"/>
              </a:rPr>
              <a:t>.</a:t>
            </a:r>
            <a:endParaRPr 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711129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3251</TotalTime>
  <Words>500</Words>
  <Application>Microsoft Office PowerPoint</Application>
  <PresentationFormat>Custom</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Parinaz</cp:lastModifiedBy>
  <cp:revision>175</cp:revision>
  <dcterms:created xsi:type="dcterms:W3CDTF">2018-04-09T07:28:08Z</dcterms:created>
  <dcterms:modified xsi:type="dcterms:W3CDTF">2022-02-28T18:01:30Z</dcterms:modified>
</cp:coreProperties>
</file>