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73" r:id="rId5"/>
    <p:sldId id="274" r:id="rId6"/>
    <p:sldId id="275" r:id="rId7"/>
    <p:sldId id="269" r:id="rId8"/>
    <p:sldId id="276" r:id="rId9"/>
    <p:sldId id="277" r:id="rId10"/>
    <p:sldId id="268" r:id="rId11"/>
    <p:sldId id="272"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EEB60-EED4-468F-8426-8CDD907F817F}" type="datetimeFigureOut">
              <a:rPr lang="en-US" smtClean="0"/>
              <a:t>2/26/2022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1F9F0-FF1D-4D6D-88B3-A558D6135C78}" type="slidenum">
              <a:rPr lang="en-US" smtClean="0"/>
              <a:t>‹#›</a:t>
            </a:fld>
            <a:endParaRPr lang="en-US"/>
          </a:p>
        </p:txBody>
      </p:sp>
    </p:spTree>
    <p:extLst>
      <p:ext uri="{BB962C8B-B14F-4D97-AF65-F5344CB8AC3E}">
        <p14:creationId xmlns:p14="http://schemas.microsoft.com/office/powerpoint/2010/main" val="268970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1F9F0-FF1D-4D6D-88B3-A558D6135C78}" type="slidenum">
              <a:rPr lang="en-US" smtClean="0"/>
              <a:t>2</a:t>
            </a:fld>
            <a:endParaRPr lang="en-US"/>
          </a:p>
        </p:txBody>
      </p:sp>
    </p:spTree>
    <p:extLst>
      <p:ext uri="{BB962C8B-B14F-4D97-AF65-F5344CB8AC3E}">
        <p14:creationId xmlns:p14="http://schemas.microsoft.com/office/powerpoint/2010/main" val="174289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 Method, Population and Sample, Sampling methods, tools, data analysis methods)</a:t>
            </a:r>
            <a:endParaRPr lang="en-US" dirty="0"/>
          </a:p>
        </p:txBody>
      </p:sp>
      <p:sp>
        <p:nvSpPr>
          <p:cNvPr id="4" name="Slide Number Placeholder 3"/>
          <p:cNvSpPr>
            <a:spLocks noGrp="1"/>
          </p:cNvSpPr>
          <p:nvPr>
            <p:ph type="sldNum" sz="quarter" idx="10"/>
          </p:nvPr>
        </p:nvSpPr>
        <p:spPr/>
        <p:txBody>
          <a:bodyPr/>
          <a:lstStyle/>
          <a:p>
            <a:fld id="{CEC1F9F0-FF1D-4D6D-88B3-A558D6135C78}" type="slidenum">
              <a:rPr lang="en-US" smtClean="0"/>
              <a:t>3</a:t>
            </a:fld>
            <a:endParaRPr lang="en-US"/>
          </a:p>
        </p:txBody>
      </p:sp>
    </p:spTree>
    <p:extLst>
      <p:ext uri="{BB962C8B-B14F-4D97-AF65-F5344CB8AC3E}">
        <p14:creationId xmlns:p14="http://schemas.microsoft.com/office/powerpoint/2010/main" val="164228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 Method, Population and Sample, Sampling methods, tools, data analysis methods)</a:t>
            </a:r>
            <a:endParaRPr lang="en-US" dirty="0"/>
          </a:p>
        </p:txBody>
      </p:sp>
      <p:sp>
        <p:nvSpPr>
          <p:cNvPr id="4" name="Slide Number Placeholder 3"/>
          <p:cNvSpPr>
            <a:spLocks noGrp="1"/>
          </p:cNvSpPr>
          <p:nvPr>
            <p:ph type="sldNum" sz="quarter" idx="10"/>
          </p:nvPr>
        </p:nvSpPr>
        <p:spPr/>
        <p:txBody>
          <a:bodyPr/>
          <a:lstStyle/>
          <a:p>
            <a:fld id="{CEC1F9F0-FF1D-4D6D-88B3-A558D6135C7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5687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 Method, Population and Sample, Sampling methods, tools, data analysis methods)</a:t>
            </a:r>
            <a:endParaRPr lang="en-US" dirty="0"/>
          </a:p>
        </p:txBody>
      </p:sp>
      <p:sp>
        <p:nvSpPr>
          <p:cNvPr id="4" name="Slide Number Placeholder 3"/>
          <p:cNvSpPr>
            <a:spLocks noGrp="1"/>
          </p:cNvSpPr>
          <p:nvPr>
            <p:ph type="sldNum" sz="quarter" idx="10"/>
          </p:nvPr>
        </p:nvSpPr>
        <p:spPr/>
        <p:txBody>
          <a:bodyPr/>
          <a:lstStyle/>
          <a:p>
            <a:fld id="{CEC1F9F0-FF1D-4D6D-88B3-A558D6135C7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015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 Method, Population and Sample, Sampling methods, tools, data analysis methods)</a:t>
            </a:r>
            <a:endParaRPr lang="en-US" dirty="0"/>
          </a:p>
        </p:txBody>
      </p:sp>
      <p:sp>
        <p:nvSpPr>
          <p:cNvPr id="4" name="Slide Number Placeholder 3"/>
          <p:cNvSpPr>
            <a:spLocks noGrp="1"/>
          </p:cNvSpPr>
          <p:nvPr>
            <p:ph type="sldNum" sz="quarter" idx="10"/>
          </p:nvPr>
        </p:nvSpPr>
        <p:spPr/>
        <p:txBody>
          <a:bodyPr/>
          <a:lstStyle/>
          <a:p>
            <a:fld id="{CEC1F9F0-FF1D-4D6D-88B3-A558D6135C7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3087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1B3A8-5817-4608-A646-E255794C6019}"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372018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1B3A8-5817-4608-A646-E255794C6019}"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256863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1B3A8-5817-4608-A646-E255794C6019}"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33717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1B3A8-5817-4608-A646-E255794C6019}"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1883459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1B3A8-5817-4608-A646-E255794C6019}"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37528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F1B3A8-5817-4608-A646-E255794C6019}"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24420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F1B3A8-5817-4608-A646-E255794C6019}"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151930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F1B3A8-5817-4608-A646-E255794C6019}"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302394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1B3A8-5817-4608-A646-E255794C6019}"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125096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1B3A8-5817-4608-A646-E255794C6019}"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139381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0176" y="548719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63428"/>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32F1B3A8-5817-4608-A646-E255794C6019}"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3C96-CE76-4484-877F-E681DC875936}" type="slidenum">
              <a:rPr lang="en-US" smtClean="0"/>
              <a:t>‹#›</a:t>
            </a:fld>
            <a:endParaRPr lang="en-US"/>
          </a:p>
        </p:txBody>
      </p:sp>
    </p:spTree>
    <p:extLst>
      <p:ext uri="{BB962C8B-B14F-4D97-AF65-F5344CB8AC3E}">
        <p14:creationId xmlns:p14="http://schemas.microsoft.com/office/powerpoint/2010/main" val="184293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799"/>
            <a:ext cx="8229600" cy="79930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1B3A8-5817-4608-A646-E255794C6019}" type="datetimeFigureOut">
              <a:rPr lang="en-US" smtClean="0"/>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03C96-CE76-4484-877F-E681DC875936}" type="slidenum">
              <a:rPr lang="en-US" smtClean="0"/>
              <a:t>‹#›</a:t>
            </a:fld>
            <a:endParaRPr lang="en-US"/>
          </a:p>
        </p:txBody>
      </p:sp>
      <p:pic>
        <p:nvPicPr>
          <p:cNvPr id="8" name="Picture 7"/>
          <p:cNvPicPr>
            <a:picLocks noChangeAspect="1"/>
          </p:cNvPicPr>
          <p:nvPr userDrawn="1"/>
        </p:nvPicPr>
        <p:blipFill>
          <a:blip r:embed="rId13"/>
          <a:stretch>
            <a:fillRect/>
          </a:stretch>
        </p:blipFill>
        <p:spPr>
          <a:xfrm>
            <a:off x="0" y="0"/>
            <a:ext cx="9144000" cy="1333500"/>
          </a:xfrm>
          <a:prstGeom prst="rect">
            <a:avLst/>
          </a:prstGeom>
        </p:spPr>
      </p:pic>
    </p:spTree>
    <p:extLst>
      <p:ext uri="{BB962C8B-B14F-4D97-AF65-F5344CB8AC3E}">
        <p14:creationId xmlns:p14="http://schemas.microsoft.com/office/powerpoint/2010/main" val="74496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4.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2" name="Title 1"/>
          <p:cNvSpPr>
            <a:spLocks noGrp="1"/>
          </p:cNvSpPr>
          <p:nvPr>
            <p:ph type="ctrTitle"/>
          </p:nvPr>
        </p:nvSpPr>
        <p:spPr>
          <a:xfrm>
            <a:off x="685800" y="1676400"/>
            <a:ext cx="7772400" cy="1470025"/>
          </a:xfrm>
        </p:spPr>
        <p:txBody>
          <a:bodyPr>
            <a:noAutofit/>
          </a:bodyPr>
          <a:lstStyle/>
          <a:p>
            <a:r>
              <a:rPr lang="en-US" sz="3600" dirty="0"/>
              <a:t>The effect of vitamin D supplementation on parathyroid serum changes, Calcium and </a:t>
            </a:r>
            <a:r>
              <a:rPr lang="en-US" sz="3600" dirty="0" err="1"/>
              <a:t>biomotor</a:t>
            </a:r>
            <a:r>
              <a:rPr lang="en-US" sz="3600" dirty="0"/>
              <a:t> components in elite futsal player's</a:t>
            </a:r>
          </a:p>
        </p:txBody>
      </p:sp>
      <p:sp>
        <p:nvSpPr>
          <p:cNvPr id="3" name="Content Placeholder 2"/>
          <p:cNvSpPr>
            <a:spLocks noGrp="1"/>
          </p:cNvSpPr>
          <p:nvPr>
            <p:ph type="subTitle" idx="1"/>
          </p:nvPr>
        </p:nvSpPr>
        <p:spPr>
          <a:xfrm>
            <a:off x="736600" y="3946525"/>
            <a:ext cx="5479143" cy="1752600"/>
          </a:xfrm>
        </p:spPr>
        <p:txBody>
          <a:bodyPr>
            <a:normAutofit fontScale="47500" lnSpcReduction="20000"/>
          </a:bodyPr>
          <a:lstStyle/>
          <a:p>
            <a:pPr marL="0" indent="0">
              <a:buNone/>
            </a:pPr>
            <a:endParaRPr lang="en-US" dirty="0" smtClean="0"/>
          </a:p>
          <a:p>
            <a:r>
              <a:rPr lang="en-US" dirty="0" err="1"/>
              <a:t>Roohollah</a:t>
            </a:r>
            <a:r>
              <a:rPr lang="en-US" dirty="0"/>
              <a:t> </a:t>
            </a:r>
            <a:r>
              <a:rPr lang="en-US" dirty="0" err="1"/>
              <a:t>Mohammadi</a:t>
            </a:r>
            <a:r>
              <a:rPr lang="en-US" dirty="0"/>
              <a:t> </a:t>
            </a:r>
            <a:r>
              <a:rPr lang="en-US" dirty="0" err="1"/>
              <a:t>Mirzaei</a:t>
            </a:r>
            <a:r>
              <a:rPr lang="en-US" dirty="0"/>
              <a:t> * - Ali </a:t>
            </a:r>
            <a:r>
              <a:rPr lang="en-US" dirty="0" err="1" smtClean="0"/>
              <a:t>Kheiandish-hamid</a:t>
            </a:r>
            <a:r>
              <a:rPr lang="en-US" dirty="0" smtClean="0"/>
              <a:t> </a:t>
            </a:r>
            <a:r>
              <a:rPr lang="en-US" dirty="0" err="1" smtClean="0"/>
              <a:t>moradi</a:t>
            </a:r>
            <a:r>
              <a:rPr lang="en-US" dirty="0" smtClean="0"/>
              <a:t> </a:t>
            </a:r>
            <a:endParaRPr lang="en-US" dirty="0"/>
          </a:p>
          <a:p>
            <a:r>
              <a:rPr lang="en-US" dirty="0" smtClean="0"/>
              <a:t>1.Assistant </a:t>
            </a:r>
            <a:r>
              <a:rPr lang="en-US" dirty="0"/>
              <a:t>Professor, faculty of physical education and Sports sciences, </a:t>
            </a:r>
            <a:r>
              <a:rPr lang="en-US" dirty="0" err="1"/>
              <a:t>Farhangian</a:t>
            </a:r>
            <a:r>
              <a:rPr lang="en-US" dirty="0"/>
              <a:t> University, Tehran, Iran</a:t>
            </a:r>
          </a:p>
          <a:p>
            <a:r>
              <a:rPr lang="en-US" dirty="0" smtClean="0"/>
              <a:t>2.Assistant </a:t>
            </a:r>
            <a:r>
              <a:rPr lang="en-US" dirty="0"/>
              <a:t>Professor, </a:t>
            </a:r>
            <a:r>
              <a:rPr lang="en-US" dirty="0" err="1"/>
              <a:t>Birjand</a:t>
            </a:r>
            <a:r>
              <a:rPr lang="en-US" dirty="0"/>
              <a:t> industrial University, Mashhad, Iran</a:t>
            </a:r>
          </a:p>
          <a:p>
            <a:pPr marL="0" indent="0" algn="ctr">
              <a:buNone/>
            </a:pPr>
            <a:endParaRPr lang="en-US" dirty="0"/>
          </a:p>
        </p:txBody>
      </p:sp>
      <p:sp>
        <p:nvSpPr>
          <p:cNvPr id="4" name="Rounded Rectangle 3"/>
          <p:cNvSpPr/>
          <p:nvPr/>
        </p:nvSpPr>
        <p:spPr>
          <a:xfrm>
            <a:off x="6705600" y="4114800"/>
            <a:ext cx="198120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Nazanin" panose="00000400000000000000" pitchFamily="2" charset="-78"/>
              </a:rPr>
              <a:t>محل درج </a:t>
            </a:r>
          </a:p>
          <a:p>
            <a:pPr algn="ctr" rtl="1"/>
            <a:r>
              <a:rPr lang="fa-IR" dirty="0" smtClean="0">
                <a:solidFill>
                  <a:schemeClr val="tx1"/>
                </a:solidFill>
                <a:cs typeface="B Nazanin" panose="00000400000000000000" pitchFamily="2" charset="-78"/>
              </a:rPr>
              <a:t>عکس ارائه دهنده</a:t>
            </a:r>
            <a:endParaRPr lang="en-US" dirty="0">
              <a:solidFill>
                <a:schemeClr val="tx1"/>
              </a:solidFill>
              <a:cs typeface="B Nazanin" panose="00000400000000000000" pitchFamily="2" charset="-78"/>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120" y="4211410"/>
            <a:ext cx="1445079" cy="2167619"/>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4539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1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sp>
        <p:nvSpPr>
          <p:cNvPr id="3" name="Title 2"/>
          <p:cNvSpPr>
            <a:spLocks noGrp="1"/>
          </p:cNvSpPr>
          <p:nvPr>
            <p:ph type="title"/>
          </p:nvPr>
        </p:nvSpPr>
        <p:spPr/>
        <p:txBody>
          <a:bodyPr>
            <a:normAutofit/>
          </a:bodyPr>
          <a:lstStyle/>
          <a:p>
            <a:pPr algn="l"/>
            <a:r>
              <a:rPr lang="en-US" sz="3600" dirty="0" smtClean="0"/>
              <a:t>Discussion and Conclusion</a:t>
            </a:r>
            <a:endParaRPr lang="en-US" sz="3600" dirty="0"/>
          </a:p>
        </p:txBody>
      </p:sp>
      <p:sp>
        <p:nvSpPr>
          <p:cNvPr id="2" name="Content Placeholder 1"/>
          <p:cNvSpPr>
            <a:spLocks noGrp="1"/>
          </p:cNvSpPr>
          <p:nvPr>
            <p:ph idx="1"/>
          </p:nvPr>
        </p:nvSpPr>
        <p:spPr/>
        <p:txBody>
          <a:bodyPr>
            <a:normAutofit fontScale="92500" lnSpcReduction="20000"/>
          </a:bodyPr>
          <a:lstStyle/>
          <a:p>
            <a:r>
              <a:rPr lang="en-US" dirty="0"/>
              <a:t>The most important findings of the present study which intended to investigate the supplementary impact of vitamin D on PTH </a:t>
            </a:r>
            <a:r>
              <a:rPr lang="en-US" dirty="0" smtClean="0"/>
              <a:t>levels and </a:t>
            </a:r>
            <a:r>
              <a:rPr lang="en-US" dirty="0" err="1"/>
              <a:t>biomotor</a:t>
            </a:r>
            <a:r>
              <a:rPr lang="en-US" dirty="0"/>
              <a:t> components among elite futsal players of the deaf National Team, revealed a significant increase in serum concentration of vitamin D, 1-RM and ergo jump in supplement group. However, there was no significant change in the level </a:t>
            </a:r>
            <a:r>
              <a:rPr lang="en-US" dirty="0" smtClean="0"/>
              <a:t>of </a:t>
            </a:r>
            <a:r>
              <a:rPr lang="en-US" dirty="0"/>
              <a:t>parathyroid hormone, calcium and other </a:t>
            </a:r>
            <a:r>
              <a:rPr lang="en-US" dirty="0" err="1"/>
              <a:t>biomotor</a:t>
            </a:r>
            <a:r>
              <a:rPr lang="en-US" dirty="0"/>
              <a:t> components.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16371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52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553200"/>
          </a:xfrm>
          <a:prstGeom prst="rect">
            <a:avLst/>
          </a:prstGeom>
        </p:spPr>
      </p:pic>
      <p:sp>
        <p:nvSpPr>
          <p:cNvPr id="3" name="Title 2"/>
          <p:cNvSpPr>
            <a:spLocks noGrp="1"/>
          </p:cNvSpPr>
          <p:nvPr>
            <p:ph type="title"/>
          </p:nvPr>
        </p:nvSpPr>
        <p:spPr/>
        <p:txBody>
          <a:bodyPr>
            <a:normAutofit/>
          </a:bodyPr>
          <a:lstStyle/>
          <a:p>
            <a:pPr algn="l"/>
            <a:r>
              <a:rPr lang="en-US" sz="3600" dirty="0" smtClean="0"/>
              <a:t>Discussion and Conclusion</a:t>
            </a:r>
            <a:endParaRPr lang="en-US" sz="3600" dirty="0"/>
          </a:p>
        </p:txBody>
      </p:sp>
      <p:sp>
        <p:nvSpPr>
          <p:cNvPr id="2" name="Content Placeholder 1"/>
          <p:cNvSpPr>
            <a:spLocks noGrp="1"/>
          </p:cNvSpPr>
          <p:nvPr>
            <p:ph idx="1"/>
          </p:nvPr>
        </p:nvSpPr>
        <p:spPr/>
        <p:txBody>
          <a:bodyPr/>
          <a:lstStyle/>
          <a:p>
            <a:r>
              <a:rPr lang="en-US" dirty="0"/>
              <a:t>The most favorable outcome of the present study is that </a:t>
            </a:r>
            <a:r>
              <a:rPr lang="en-US" dirty="0" err="1"/>
              <a:t>vitaminD</a:t>
            </a:r>
            <a:r>
              <a:rPr lang="en-US" dirty="0"/>
              <a:t> levels are critical for skeletal muscle function. Therefore, athletes should be evaluated 25 (OH)D during the year, in case of supplementation problems .</a:t>
            </a:r>
          </a:p>
          <a:p>
            <a:endParaRPr lang="en-US" dirty="0"/>
          </a:p>
        </p:txBody>
      </p:sp>
    </p:spTree>
    <p:extLst>
      <p:ext uri="{BB962C8B-B14F-4D97-AF65-F5344CB8AC3E}">
        <p14:creationId xmlns:p14="http://schemas.microsoft.com/office/powerpoint/2010/main" val="99036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sp>
        <p:nvSpPr>
          <p:cNvPr id="3" name="Title 2"/>
          <p:cNvSpPr>
            <a:spLocks noGrp="1"/>
          </p:cNvSpPr>
          <p:nvPr>
            <p:ph type="title"/>
          </p:nvPr>
        </p:nvSpPr>
        <p:spPr/>
        <p:txBody>
          <a:bodyPr>
            <a:normAutofit/>
          </a:bodyPr>
          <a:lstStyle/>
          <a:p>
            <a:pPr algn="l"/>
            <a:r>
              <a:rPr lang="en-US" sz="3600" dirty="0" smtClean="0"/>
              <a:t>Applications and Executive Suggestions</a:t>
            </a:r>
            <a:endParaRPr lang="en-US" sz="3600" dirty="0"/>
          </a:p>
        </p:txBody>
      </p:sp>
      <p:sp>
        <p:nvSpPr>
          <p:cNvPr id="2" name="Content Placeholder 1"/>
          <p:cNvSpPr>
            <a:spLocks noGrp="1"/>
          </p:cNvSpPr>
          <p:nvPr>
            <p:ph idx="1"/>
          </p:nvPr>
        </p:nvSpPr>
        <p:spPr/>
        <p:txBody>
          <a:bodyPr>
            <a:normAutofit fontScale="92500"/>
          </a:bodyPr>
          <a:lstStyle/>
          <a:p>
            <a:r>
              <a:rPr lang="en-US" dirty="0" smtClean="0"/>
              <a:t>•</a:t>
            </a:r>
            <a:r>
              <a:rPr lang="en-US" dirty="0"/>
              <a:t>	Supplementary vitamin D prompts physiological responses in skeletal muscles and thereby improves performance 1-RM, ergo jump and increase of vitamin D (19 </a:t>
            </a:r>
            <a:r>
              <a:rPr lang="en-US" dirty="0" err="1"/>
              <a:t>ng</a:t>
            </a:r>
            <a:r>
              <a:rPr lang="en-US" dirty="0"/>
              <a:t>/ml).</a:t>
            </a:r>
          </a:p>
          <a:p>
            <a:r>
              <a:rPr lang="en-US" dirty="0"/>
              <a:t>•	The most important result of this research showed that an optimal level of vitamin D plays a vital role in the function of skeletal muscle</a:t>
            </a:r>
          </a:p>
          <a:p>
            <a:endParaRPr lang="en-US" dirty="0"/>
          </a:p>
        </p:txBody>
      </p:sp>
    </p:spTree>
    <p:extLst>
      <p:ext uri="{BB962C8B-B14F-4D97-AF65-F5344CB8AC3E}">
        <p14:creationId xmlns:p14="http://schemas.microsoft.com/office/powerpoint/2010/main" val="252836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3" name="Title 2"/>
          <p:cNvSpPr>
            <a:spLocks noGrp="1"/>
          </p:cNvSpPr>
          <p:nvPr>
            <p:ph type="title"/>
          </p:nvPr>
        </p:nvSpPr>
        <p:spPr>
          <a:xfrm>
            <a:off x="446649" y="1361690"/>
            <a:ext cx="8229600" cy="756166"/>
          </a:xfrm>
          <a:noFill/>
        </p:spPr>
        <p:txBody>
          <a:bodyPr>
            <a:noAutofit/>
          </a:bodyPr>
          <a:lstStyle/>
          <a:p>
            <a:pPr algn="l"/>
            <a:r>
              <a:rPr lang="en-US" sz="2400" b="1" dirty="0" smtClean="0"/>
              <a:t>Introduction (purpose </a:t>
            </a:r>
            <a:r>
              <a:rPr lang="en-US" sz="2400" b="1" dirty="0"/>
              <a:t>of the </a:t>
            </a:r>
            <a:r>
              <a:rPr lang="en-US" sz="2400" b="1" dirty="0" smtClean="0"/>
              <a:t>study, literature review</a:t>
            </a:r>
            <a:r>
              <a:rPr lang="en-US" sz="2400" b="1" dirty="0"/>
              <a:t>, problem statement and </a:t>
            </a:r>
            <a:r>
              <a:rPr lang="en-US" sz="2400" b="1" dirty="0" smtClean="0"/>
              <a:t>the </a:t>
            </a:r>
            <a:r>
              <a:rPr lang="en-US" sz="2400" b="1" dirty="0"/>
              <a:t>importance of </a:t>
            </a:r>
            <a:r>
              <a:rPr lang="en-US" sz="2400" b="1" dirty="0" smtClean="0"/>
              <a:t>research)</a:t>
            </a:r>
            <a:endParaRPr lang="en-US" sz="2400" b="1" dirty="0"/>
          </a:p>
        </p:txBody>
      </p:sp>
      <p:sp>
        <p:nvSpPr>
          <p:cNvPr id="4" name="Content Placeholder 3"/>
          <p:cNvSpPr>
            <a:spLocks noGrp="1"/>
          </p:cNvSpPr>
          <p:nvPr>
            <p:ph idx="1"/>
          </p:nvPr>
        </p:nvSpPr>
        <p:spPr>
          <a:xfrm>
            <a:off x="446649" y="2286000"/>
            <a:ext cx="8229600" cy="4306769"/>
          </a:xfrm>
        </p:spPr>
        <p:txBody>
          <a:bodyPr>
            <a:normAutofit/>
          </a:bodyPr>
          <a:lstStyle/>
          <a:p>
            <a:r>
              <a:rPr lang="en-US" dirty="0" err="1">
                <a:cs typeface="+mj-cs"/>
              </a:rPr>
              <a:t>VitaminD</a:t>
            </a:r>
            <a:r>
              <a:rPr lang="en-US" dirty="0">
                <a:cs typeface="+mj-cs"/>
              </a:rPr>
              <a:t> supplementation can increase the speed of recovery to produce more muscle strength after intense training and subsequent strength and agility. The aim of this study was to determine The effect of </a:t>
            </a:r>
            <a:r>
              <a:rPr lang="en-US" dirty="0" err="1">
                <a:cs typeface="+mj-cs"/>
              </a:rPr>
              <a:t>vitaminD</a:t>
            </a:r>
            <a:r>
              <a:rPr lang="en-US" dirty="0">
                <a:cs typeface="+mj-cs"/>
              </a:rPr>
              <a:t> supplementation on parathyroid serum changes, Calcium and </a:t>
            </a:r>
            <a:r>
              <a:rPr lang="en-US" dirty="0" err="1">
                <a:cs typeface="+mj-cs"/>
              </a:rPr>
              <a:t>biomotor</a:t>
            </a:r>
            <a:r>
              <a:rPr lang="en-US" dirty="0">
                <a:cs typeface="+mj-cs"/>
              </a:rPr>
              <a:t> components in futsal player's deaf national team.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58436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0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3" name="Title 2"/>
          <p:cNvSpPr>
            <a:spLocks noGrp="1"/>
          </p:cNvSpPr>
          <p:nvPr>
            <p:ph type="title"/>
          </p:nvPr>
        </p:nvSpPr>
        <p:spPr>
          <a:xfrm>
            <a:off x="446649" y="1361690"/>
            <a:ext cx="8229600" cy="756166"/>
          </a:xfrm>
        </p:spPr>
        <p:txBody>
          <a:bodyPr>
            <a:noAutofit/>
          </a:bodyPr>
          <a:lstStyle/>
          <a:p>
            <a:pPr algn="l"/>
            <a:r>
              <a:rPr lang="en-US" sz="2400" dirty="0"/>
              <a:t>Methodology </a:t>
            </a:r>
            <a:r>
              <a:rPr lang="en-US" sz="2400" dirty="0" smtClean="0"/>
              <a:t>(Research Method, Population </a:t>
            </a:r>
            <a:r>
              <a:rPr lang="en-US" sz="2400" dirty="0"/>
              <a:t>and S</a:t>
            </a:r>
            <a:r>
              <a:rPr lang="en-US" sz="2400" dirty="0" smtClean="0"/>
              <a:t>ample, Sampling </a:t>
            </a:r>
            <a:r>
              <a:rPr lang="en-US" sz="2400" dirty="0"/>
              <a:t>methods, tools, data analysis methods)</a:t>
            </a:r>
          </a:p>
        </p:txBody>
      </p:sp>
      <p:sp>
        <p:nvSpPr>
          <p:cNvPr id="4" name="Content Placeholder 3"/>
          <p:cNvSpPr>
            <a:spLocks noGrp="1"/>
          </p:cNvSpPr>
          <p:nvPr>
            <p:ph idx="1"/>
          </p:nvPr>
        </p:nvSpPr>
        <p:spPr>
          <a:xfrm>
            <a:off x="446649" y="2286000"/>
            <a:ext cx="8229600" cy="4306769"/>
          </a:xfrm>
        </p:spPr>
        <p:txBody>
          <a:bodyPr>
            <a:normAutofit fontScale="70000" lnSpcReduction="20000"/>
          </a:bodyPr>
          <a:lstStyle/>
          <a:p>
            <a:r>
              <a:rPr lang="en-US" dirty="0"/>
              <a:t>For this purpose,16 female futsal players deaf national team (age25.50±3years,height 154.95±3cm,weight57.58±3kg and BMI24.11±1)were selected and were randomly divided into two groups supplementation (n=8) and placebo (n=8). Subjects took </a:t>
            </a:r>
            <a:r>
              <a:rPr lang="en-US" dirty="0" err="1"/>
              <a:t>vitaminD</a:t>
            </a:r>
            <a:r>
              <a:rPr lang="en-US" dirty="0"/>
              <a:t> and placebo 120 minutes before the activity in a double-blind manner. Subjects were tested for maximal leg strength, anaerobic and aerobic capacity, speed, agility and 5cc of fasting blood from the </a:t>
            </a:r>
            <a:r>
              <a:rPr lang="en-US" dirty="0" err="1"/>
              <a:t>anticubital</a:t>
            </a:r>
            <a:r>
              <a:rPr lang="en-US" dirty="0"/>
              <a:t> vein before and after the tests. The training program included of continuous, plyometric, resistance and specific training. Statistical analysis was done by one-way analysis of covariance(ANCOVA), usingSPSS26, </a:t>
            </a:r>
            <a:r>
              <a:rPr lang="en-US" dirty="0" err="1"/>
              <a:t>andP</a:t>
            </a:r>
            <a:r>
              <a:rPr lang="en-US" dirty="0"/>
              <a:t>&lt;0.05 was considered significant. </a:t>
            </a: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65086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5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3" name="Title 2"/>
          <p:cNvSpPr>
            <a:spLocks noGrp="1"/>
          </p:cNvSpPr>
          <p:nvPr>
            <p:ph type="title"/>
          </p:nvPr>
        </p:nvSpPr>
        <p:spPr>
          <a:xfrm>
            <a:off x="446649" y="1361690"/>
            <a:ext cx="8229600" cy="756166"/>
          </a:xfrm>
        </p:spPr>
        <p:txBody>
          <a:bodyPr>
            <a:noAutofit/>
          </a:bodyPr>
          <a:lstStyle/>
          <a:p>
            <a:pPr algn="l"/>
            <a:r>
              <a:rPr lang="en-US" sz="2400" dirty="0"/>
              <a:t>Methodology </a:t>
            </a:r>
            <a:r>
              <a:rPr lang="en-US" sz="2400" dirty="0" smtClean="0"/>
              <a:t>(Research Method, Population </a:t>
            </a:r>
            <a:r>
              <a:rPr lang="en-US" sz="2400" dirty="0"/>
              <a:t>and S</a:t>
            </a:r>
            <a:r>
              <a:rPr lang="en-US" sz="2400" dirty="0" smtClean="0"/>
              <a:t>ample, Sampling </a:t>
            </a:r>
            <a:r>
              <a:rPr lang="en-US" sz="2400" dirty="0"/>
              <a:t>methods, tools, data analysis methods)</a:t>
            </a:r>
          </a:p>
        </p:txBody>
      </p:sp>
      <p:pic>
        <p:nvPicPr>
          <p:cNvPr id="2" name="Content Placeholder 1"/>
          <p:cNvPicPr>
            <a:picLocks noGrp="1" noChangeAspect="1"/>
          </p:cNvPicPr>
          <p:nvPr>
            <p:ph idx="1"/>
          </p:nvPr>
        </p:nvPicPr>
        <p:blipFill>
          <a:blip r:embed="rId4"/>
          <a:stretch>
            <a:fillRect/>
          </a:stretch>
        </p:blipFill>
        <p:spPr>
          <a:xfrm>
            <a:off x="1066800" y="2438400"/>
            <a:ext cx="6874442" cy="3391116"/>
          </a:xfrm>
          <a:prstGeom prst="rect">
            <a:avLst/>
          </a:prstGeom>
        </p:spPr>
      </p:pic>
    </p:spTree>
    <p:extLst>
      <p:ext uri="{BB962C8B-B14F-4D97-AF65-F5344CB8AC3E}">
        <p14:creationId xmlns:p14="http://schemas.microsoft.com/office/powerpoint/2010/main" val="261624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3" name="Title 2"/>
          <p:cNvSpPr>
            <a:spLocks noGrp="1"/>
          </p:cNvSpPr>
          <p:nvPr>
            <p:ph type="title"/>
          </p:nvPr>
        </p:nvSpPr>
        <p:spPr>
          <a:xfrm>
            <a:off x="446649" y="1361690"/>
            <a:ext cx="8229600" cy="756166"/>
          </a:xfrm>
        </p:spPr>
        <p:txBody>
          <a:bodyPr>
            <a:noAutofit/>
          </a:bodyPr>
          <a:lstStyle/>
          <a:p>
            <a:pPr algn="l"/>
            <a:r>
              <a:rPr lang="en-US" sz="2400" dirty="0"/>
              <a:t>Methodology </a:t>
            </a:r>
            <a:r>
              <a:rPr lang="en-US" sz="2400" dirty="0" smtClean="0"/>
              <a:t>(Research Method, Population </a:t>
            </a:r>
            <a:r>
              <a:rPr lang="en-US" sz="2400" dirty="0"/>
              <a:t>and S</a:t>
            </a:r>
            <a:r>
              <a:rPr lang="en-US" sz="2400" dirty="0" smtClean="0"/>
              <a:t>ample, Sampling </a:t>
            </a:r>
            <a:r>
              <a:rPr lang="en-US" sz="2400" dirty="0"/>
              <a:t>methods, tools, data analysis methods)</a:t>
            </a:r>
          </a:p>
        </p:txBody>
      </p:sp>
      <p:pic>
        <p:nvPicPr>
          <p:cNvPr id="6" name="Content Placeholder 5"/>
          <p:cNvPicPr>
            <a:picLocks noGrp="1" noChangeAspect="1"/>
          </p:cNvPicPr>
          <p:nvPr>
            <p:ph idx="1"/>
          </p:nvPr>
        </p:nvPicPr>
        <p:blipFill>
          <a:blip r:embed="rId4"/>
          <a:stretch>
            <a:fillRect/>
          </a:stretch>
        </p:blipFill>
        <p:spPr>
          <a:xfrm>
            <a:off x="1219200" y="2438400"/>
            <a:ext cx="6477614" cy="3590017"/>
          </a:xfrm>
          <a:prstGeom prst="rect">
            <a:avLst/>
          </a:prstGeom>
        </p:spPr>
      </p:pic>
    </p:spTree>
    <p:extLst>
      <p:ext uri="{BB962C8B-B14F-4D97-AF65-F5344CB8AC3E}">
        <p14:creationId xmlns:p14="http://schemas.microsoft.com/office/powerpoint/2010/main" val="1485642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3" name="Title 2"/>
          <p:cNvSpPr>
            <a:spLocks noGrp="1"/>
          </p:cNvSpPr>
          <p:nvPr>
            <p:ph type="title"/>
          </p:nvPr>
        </p:nvSpPr>
        <p:spPr>
          <a:xfrm>
            <a:off x="446649" y="1361690"/>
            <a:ext cx="8229600" cy="756166"/>
          </a:xfrm>
        </p:spPr>
        <p:txBody>
          <a:bodyPr>
            <a:noAutofit/>
          </a:bodyPr>
          <a:lstStyle/>
          <a:p>
            <a:pPr algn="l"/>
            <a:r>
              <a:rPr lang="en-US" sz="2400" dirty="0"/>
              <a:t>Methodology </a:t>
            </a:r>
            <a:r>
              <a:rPr lang="en-US" sz="2400" dirty="0" smtClean="0"/>
              <a:t>(Research Method, Population </a:t>
            </a:r>
            <a:r>
              <a:rPr lang="en-US" sz="2400" dirty="0"/>
              <a:t>and S</a:t>
            </a:r>
            <a:r>
              <a:rPr lang="en-US" sz="2400" dirty="0" smtClean="0"/>
              <a:t>ample, Sampling </a:t>
            </a:r>
            <a:r>
              <a:rPr lang="en-US" sz="2400" dirty="0"/>
              <a:t>methods, tools, data analysis methods)</a:t>
            </a:r>
          </a:p>
        </p:txBody>
      </p:sp>
      <p:pic>
        <p:nvPicPr>
          <p:cNvPr id="6" name="Content Placeholder 5"/>
          <p:cNvPicPr>
            <a:picLocks noGrp="1" noChangeAspect="1"/>
          </p:cNvPicPr>
          <p:nvPr>
            <p:ph idx="1"/>
          </p:nvPr>
        </p:nvPicPr>
        <p:blipFill>
          <a:blip r:embed="rId4"/>
          <a:stretch>
            <a:fillRect/>
          </a:stretch>
        </p:blipFill>
        <p:spPr>
          <a:xfrm>
            <a:off x="1219200" y="2438400"/>
            <a:ext cx="6477614" cy="3590017"/>
          </a:xfrm>
          <a:prstGeom prst="rect">
            <a:avLst/>
          </a:prstGeom>
        </p:spPr>
      </p:pic>
    </p:spTree>
    <p:extLst>
      <p:ext uri="{BB962C8B-B14F-4D97-AF65-F5344CB8AC3E}">
        <p14:creationId xmlns:p14="http://schemas.microsoft.com/office/powerpoint/2010/main" val="164631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46649" y="1361690"/>
            <a:ext cx="8229600" cy="756166"/>
          </a:xfrm>
        </p:spPr>
        <p:txBody>
          <a:bodyPr>
            <a:normAutofit/>
          </a:bodyPr>
          <a:lstStyle/>
          <a:p>
            <a:pPr algn="l"/>
            <a:r>
              <a:rPr lang="en-US" sz="3600" dirty="0"/>
              <a:t>Results</a:t>
            </a:r>
          </a:p>
        </p:txBody>
      </p:sp>
      <p:sp>
        <p:nvSpPr>
          <p:cNvPr id="4" name="Content Placeholder 3"/>
          <p:cNvSpPr>
            <a:spLocks noGrp="1"/>
          </p:cNvSpPr>
          <p:nvPr>
            <p:ph idx="1"/>
          </p:nvPr>
        </p:nvSpPr>
        <p:spPr>
          <a:xfrm>
            <a:off x="446649" y="2286000"/>
            <a:ext cx="8229600" cy="4306769"/>
          </a:xfrm>
        </p:spPr>
        <p:txBody>
          <a:bodyPr>
            <a:normAutofit fontScale="92500" lnSpcReduction="20000"/>
          </a:bodyPr>
          <a:lstStyle/>
          <a:p>
            <a:r>
              <a:rPr lang="en-US" dirty="0" smtClean="0"/>
              <a:t>According </a:t>
            </a:r>
            <a:r>
              <a:rPr lang="en-US" dirty="0"/>
              <a:t>to the results of ANCOVA, there was a significant difference between the mean residual scores of </a:t>
            </a:r>
            <a:r>
              <a:rPr lang="en-US" dirty="0" err="1"/>
              <a:t>vitaminD</a:t>
            </a:r>
            <a:r>
              <a:rPr lang="en-US" dirty="0"/>
              <a:t>, leg strength and </a:t>
            </a:r>
            <a:r>
              <a:rPr lang="en-US" dirty="0" err="1"/>
              <a:t>ergoump</a:t>
            </a:r>
            <a:r>
              <a:rPr lang="en-US" dirty="0"/>
              <a:t> in groups(P&lt;0.05). The rate of this effect was74%, 44% and68%, respectively, and the statistical ability of0.999 in the supplement group,0.846 in the leg strength and0.998 in the </a:t>
            </a:r>
            <a:r>
              <a:rPr lang="en-US" dirty="0" err="1"/>
              <a:t>ergogump</a:t>
            </a:r>
            <a:r>
              <a:rPr lang="en-US" dirty="0"/>
              <a:t>. There was no significant difference between the mean scores of aerobic power, speed, parathyroid, Calcium (P≥0.05). Findings indicate an increase in serum vitamin D (19ng/ml).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31531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46649" y="1361690"/>
            <a:ext cx="8229600" cy="756166"/>
          </a:xfrm>
        </p:spPr>
        <p:txBody>
          <a:bodyPr>
            <a:normAutofit/>
          </a:bodyPr>
          <a:lstStyle/>
          <a:p>
            <a:pPr algn="l"/>
            <a:r>
              <a:rPr lang="en-US" sz="3600" dirty="0"/>
              <a:t>Results</a:t>
            </a:r>
          </a:p>
        </p:txBody>
      </p:sp>
      <p:pic>
        <p:nvPicPr>
          <p:cNvPr id="2" name="Content Placeholder 1"/>
          <p:cNvPicPr>
            <a:picLocks noGrp="1" noChangeAspect="1"/>
          </p:cNvPicPr>
          <p:nvPr>
            <p:ph idx="1"/>
          </p:nvPr>
        </p:nvPicPr>
        <p:blipFill>
          <a:blip r:embed="rId3"/>
          <a:stretch>
            <a:fillRect/>
          </a:stretch>
        </p:blipFill>
        <p:spPr>
          <a:xfrm>
            <a:off x="1588473" y="2087951"/>
            <a:ext cx="6260127" cy="4477474"/>
          </a:xfrm>
          <a:prstGeom prst="rect">
            <a:avLst/>
          </a:prstGeom>
        </p:spPr>
      </p:pic>
    </p:spTree>
    <p:extLst>
      <p:ext uri="{BB962C8B-B14F-4D97-AF65-F5344CB8AC3E}">
        <p14:creationId xmlns:p14="http://schemas.microsoft.com/office/powerpoint/2010/main" val="162362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46649" y="1361690"/>
            <a:ext cx="8229600" cy="756166"/>
          </a:xfrm>
        </p:spPr>
        <p:txBody>
          <a:bodyPr>
            <a:normAutofit/>
          </a:bodyPr>
          <a:lstStyle/>
          <a:p>
            <a:pPr algn="l"/>
            <a:r>
              <a:rPr lang="en-US" sz="3600" dirty="0"/>
              <a:t>Results</a:t>
            </a:r>
          </a:p>
        </p:txBody>
      </p:sp>
      <p:pic>
        <p:nvPicPr>
          <p:cNvPr id="6" name="Content Placeholder 5"/>
          <p:cNvPicPr>
            <a:picLocks noGrp="1" noChangeAspect="1"/>
          </p:cNvPicPr>
          <p:nvPr>
            <p:ph idx="1"/>
          </p:nvPr>
        </p:nvPicPr>
        <p:blipFill>
          <a:blip r:embed="rId3"/>
          <a:stretch>
            <a:fillRect/>
          </a:stretch>
        </p:blipFill>
        <p:spPr>
          <a:xfrm>
            <a:off x="609600" y="2513463"/>
            <a:ext cx="3978456" cy="2514600"/>
          </a:xfrm>
          <a:prstGeom prst="rect">
            <a:avLst/>
          </a:prstGeom>
        </p:spPr>
      </p:pic>
      <p:pic>
        <p:nvPicPr>
          <p:cNvPr id="7" name="Picture 6"/>
          <p:cNvPicPr>
            <a:picLocks noChangeAspect="1"/>
          </p:cNvPicPr>
          <p:nvPr/>
        </p:nvPicPr>
        <p:blipFill>
          <a:blip r:embed="rId4"/>
          <a:stretch>
            <a:fillRect/>
          </a:stretch>
        </p:blipFill>
        <p:spPr>
          <a:xfrm>
            <a:off x="4814324" y="2514600"/>
            <a:ext cx="3640306" cy="2438400"/>
          </a:xfrm>
          <a:prstGeom prst="rect">
            <a:avLst/>
          </a:prstGeom>
        </p:spPr>
      </p:pic>
    </p:spTree>
    <p:extLst>
      <p:ext uri="{BB962C8B-B14F-4D97-AF65-F5344CB8AC3E}">
        <p14:creationId xmlns:p14="http://schemas.microsoft.com/office/powerpoint/2010/main" val="1067160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598</Words>
  <Application>Microsoft Office PowerPoint</Application>
  <PresentationFormat>On-screen Show (4:3)</PresentationFormat>
  <Paragraphs>34</Paragraphs>
  <Slides>12</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 Nazanin</vt:lpstr>
      <vt:lpstr>Calibri</vt:lpstr>
      <vt:lpstr>Office Theme</vt:lpstr>
      <vt:lpstr>The effect of vitamin D supplementation on parathyroid serum changes, Calcium and biomotor components in elite futsal player's</vt:lpstr>
      <vt:lpstr>Introduction (purpose of the study, literature review, problem statement and the importance of research)</vt:lpstr>
      <vt:lpstr>Methodology (Research Method, Population and Sample, Sampling methods, tools, data analysis methods)</vt:lpstr>
      <vt:lpstr>Methodology (Research Method, Population and Sample, Sampling methods, tools, data analysis methods)</vt:lpstr>
      <vt:lpstr>Methodology (Research Method, Population and Sample, Sampling methods, tools, data analysis methods)</vt:lpstr>
      <vt:lpstr>Methodology (Research Method, Population and Sample, Sampling methods, tools, data analysis methods)</vt:lpstr>
      <vt:lpstr>Results</vt:lpstr>
      <vt:lpstr>Results</vt:lpstr>
      <vt:lpstr>Results</vt:lpstr>
      <vt:lpstr>Discussion and Conclusion</vt:lpstr>
      <vt:lpstr>Discussion and Conclusion</vt:lpstr>
      <vt:lpstr>Applications and Executive Suggestions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Gholamian</dc:creator>
  <cp:lastModifiedBy>java system</cp:lastModifiedBy>
  <cp:revision>39</cp:revision>
  <dcterms:created xsi:type="dcterms:W3CDTF">2020-02-10T10:01:56Z</dcterms:created>
  <dcterms:modified xsi:type="dcterms:W3CDTF">2022-02-26T17:01:56Z</dcterms:modified>
</cp:coreProperties>
</file>