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7" r:id="rId1"/>
  </p:sld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669" autoAdjust="0"/>
  </p:normalViewPr>
  <p:slideViewPr>
    <p:cSldViewPr snapToGrid="0">
      <p:cViewPr>
        <p:scale>
          <a:sx n="18" d="100"/>
          <a:sy n="18" d="100"/>
        </p:scale>
        <p:origin x="-750" y="-2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smtClean="0"/>
              <a:t>Click to edit Master title style</a:t>
            </a:r>
            <a:endParaRPr lang="en-US"/>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210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533651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15933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4107702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smtClean="0"/>
              <a:t>Click to edit Master title style</a:t>
            </a:r>
            <a:endParaRPr lang="en-US"/>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2/26/2022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33778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92418"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35075" y="6499141"/>
            <a:ext cx="18498582" cy="1549056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1259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smtClean="0"/>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15BFE5-32FC-43EE-B228-023E40A467C7}" type="datetimeFigureOut">
              <a:rPr lang="en-US" smtClean="0"/>
              <a:pPr/>
              <a:t>2/26/2022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437709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15BFE5-32FC-43EE-B228-023E40A467C7}" type="datetimeFigureOut">
              <a:rPr lang="en-US" smtClean="0"/>
              <a:pPr/>
              <a:t>2/26/2022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55354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2/26/2022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86566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158407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smtClean="0"/>
              <a:t>Click to edit Master title style</a:t>
            </a:r>
            <a:endParaRPr lang="en-US"/>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smtClean="0"/>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2/26/2022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82060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2/26/2022</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2554323332"/>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894" y="0"/>
            <a:ext cx="43552969" cy="25656988"/>
          </a:xfrm>
          <a:prstGeom prst="rect">
            <a:avLst/>
          </a:prstGeom>
        </p:spPr>
      </p:pic>
      <p:sp>
        <p:nvSpPr>
          <p:cNvPr id="7" name="Text Box 1059"/>
          <p:cNvSpPr txBox="1">
            <a:spLocks noChangeArrowheads="1"/>
          </p:cNvSpPr>
          <p:nvPr/>
        </p:nvSpPr>
        <p:spPr bwMode="auto">
          <a:xfrm>
            <a:off x="1828801" y="3764734"/>
            <a:ext cx="33994164"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a:r>
              <a:rPr lang="en-US" sz="4800" dirty="0"/>
              <a:t>Investigating the relationship between social responsibilities of Mashhad water complexes and customers' decision to return</a:t>
            </a:r>
            <a:endParaRPr lang="en-US" sz="4800" b="1" dirty="0" smtClean="0">
              <a:cs typeface="B Nazanin" panose="00000400000000000000" pitchFamily="2" charset="-78"/>
            </a:endParaRPr>
          </a:p>
          <a:p>
            <a:pPr algn="ctr"/>
            <a:r>
              <a:rPr lang="en-US" sz="4800" dirty="0" err="1"/>
              <a:t>Moein</a:t>
            </a:r>
            <a:r>
              <a:rPr lang="en-US" sz="4800" dirty="0"/>
              <a:t> </a:t>
            </a:r>
            <a:r>
              <a:rPr lang="en-US" sz="4800" dirty="0" err="1"/>
              <a:t>Baniasadi</a:t>
            </a:r>
            <a:r>
              <a:rPr lang="en-US" sz="4800" dirty="0"/>
              <a:t> </a:t>
            </a:r>
            <a:r>
              <a:rPr lang="en-US" sz="4800" b="1" dirty="0" smtClean="0">
                <a:cs typeface="B Nazanin" panose="00000400000000000000" pitchFamily="2" charset="-78"/>
              </a:rPr>
              <a:t>, </a:t>
            </a:r>
            <a:r>
              <a:rPr lang="en-US" sz="4800" dirty="0" err="1"/>
              <a:t>Elahe</a:t>
            </a:r>
            <a:r>
              <a:rPr lang="en-US" sz="4800" dirty="0"/>
              <a:t> </a:t>
            </a:r>
            <a:r>
              <a:rPr lang="en-US" sz="4800" dirty="0" err="1"/>
              <a:t>Sabzban</a:t>
            </a:r>
            <a:r>
              <a:rPr lang="en-US" sz="4800" b="1" dirty="0" smtClean="0">
                <a:cs typeface="B Nazanin" panose="00000400000000000000" pitchFamily="2" charset="-78"/>
              </a:rPr>
              <a:t>, </a:t>
            </a:r>
            <a:r>
              <a:rPr lang="en-US" sz="4800" dirty="0"/>
              <a:t>Ali </a:t>
            </a:r>
            <a:r>
              <a:rPr lang="en-US" sz="4800" dirty="0" err="1"/>
              <a:t>Taghizadeh</a:t>
            </a:r>
            <a:endParaRPr lang="fa-IR" sz="4800" b="1" dirty="0" smtClean="0">
              <a:cs typeface="B Nazanin" panose="00000400000000000000" pitchFamily="2" charset="-78"/>
            </a:endParaRPr>
          </a:p>
        </p:txBody>
      </p:sp>
      <p:sp>
        <p:nvSpPr>
          <p:cNvPr id="8" name="AutoShape 4"/>
          <p:cNvSpPr>
            <a:spLocks noChangeArrowheads="1"/>
          </p:cNvSpPr>
          <p:nvPr/>
        </p:nvSpPr>
        <p:spPr bwMode="auto">
          <a:xfrm>
            <a:off x="22523115" y="6321650"/>
            <a:ext cx="20261179" cy="4219813"/>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Result</a:t>
            </a:r>
            <a:r>
              <a:rPr lang="en-US" sz="6000" b="1" dirty="0" smtClean="0">
                <a:cs typeface="B Titr" panose="00000700000000000000" pitchFamily="2" charset="-78"/>
              </a:rPr>
              <a:t>:</a:t>
            </a:r>
          </a:p>
          <a:p>
            <a:pPr algn="justLow">
              <a:defRPr/>
            </a:pPr>
            <a:r>
              <a:rPr lang="en-US" sz="4500" dirty="0"/>
              <a:t>The results showed that in general, there is a significant relationship between social responsibility of water complexes and customers' decision to return (sig &lt;0.05). It was also found that there is a significant relationship between the economic, legal, ethical and philanthropic dimensions with customers' decision to return (sig &lt;0.05).</a:t>
            </a:r>
            <a:endParaRPr lang="en-US" sz="4500" b="1" dirty="0" smtClean="0">
              <a:cs typeface="B Titr" panose="00000700000000000000" pitchFamily="2" charset="-78"/>
            </a:endParaRPr>
          </a:p>
        </p:txBody>
      </p:sp>
      <p:sp>
        <p:nvSpPr>
          <p:cNvPr id="9" name="AutoShape 4"/>
          <p:cNvSpPr>
            <a:spLocks noChangeArrowheads="1"/>
          </p:cNvSpPr>
          <p:nvPr/>
        </p:nvSpPr>
        <p:spPr bwMode="auto">
          <a:xfrm>
            <a:off x="37776396" y="4801075"/>
            <a:ext cx="5534527" cy="1438573"/>
          </a:xfrm>
          <a:prstGeom prst="roundRect">
            <a:avLst>
              <a:gd name="adj" fmla="val 7000"/>
            </a:avLst>
          </a:prstGeo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5400" dirty="0"/>
              <a:t>1055-SSRC-13TH</a:t>
            </a:r>
            <a:endParaRPr lang="fa-IR" sz="8800" dirty="0">
              <a:solidFill>
                <a:schemeClr val="tx1"/>
              </a:solidFill>
              <a:cs typeface="B Nazanin" panose="00000400000000000000" pitchFamily="2" charset="-78"/>
            </a:endParaRPr>
          </a:p>
        </p:txBody>
      </p:sp>
      <p:sp>
        <p:nvSpPr>
          <p:cNvPr id="11" name="AutoShape 4"/>
          <p:cNvSpPr>
            <a:spLocks noChangeArrowheads="1"/>
          </p:cNvSpPr>
          <p:nvPr/>
        </p:nvSpPr>
        <p:spPr bwMode="auto">
          <a:xfrm>
            <a:off x="22523114" y="12365231"/>
            <a:ext cx="20261179" cy="4939099"/>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smtClean="0">
                <a:latin typeface="Arial" panose="020B0604020202020204" pitchFamily="34" charset="0"/>
                <a:cs typeface="Arial" panose="020B0604020202020204" pitchFamily="34" charset="0"/>
              </a:rPr>
              <a:t>Discussion &amp; Conclusion</a:t>
            </a:r>
            <a:r>
              <a:rPr lang="en-US" sz="6000" b="1" dirty="0" smtClean="0">
                <a:cs typeface="B Titr" panose="00000700000000000000" pitchFamily="2" charset="-78"/>
              </a:rPr>
              <a:t>:</a:t>
            </a:r>
            <a:endParaRPr lang="fa-IR" sz="6000" b="1" dirty="0" smtClean="0">
              <a:cs typeface="B Nazanin" panose="00000400000000000000" pitchFamily="2" charset="-78"/>
            </a:endParaRPr>
          </a:p>
          <a:p>
            <a:pPr algn="justLow">
              <a:defRPr/>
            </a:pPr>
            <a:r>
              <a:rPr lang="en-US" sz="4500" dirty="0"/>
              <a:t>: According to the results, as the social responsibility of sports complexes increases, the decision of customers to return also increases. Therefore, the managers of water complexes in Mashhad are suggested to participate in social activities in a purposeful way. In this regard, it is proposed to form a working group or institution within the organization to organize social responsibility activities.</a:t>
            </a:r>
            <a:endParaRPr lang="fa-IR" sz="4500" dirty="0">
              <a:cs typeface="B Nazanin" panose="00000400000000000000" pitchFamily="2" charset="-78"/>
            </a:endParaRPr>
          </a:p>
        </p:txBody>
      </p:sp>
      <p:sp>
        <p:nvSpPr>
          <p:cNvPr id="12" name="AutoShape 4"/>
          <p:cNvSpPr>
            <a:spLocks noChangeArrowheads="1"/>
          </p:cNvSpPr>
          <p:nvPr/>
        </p:nvSpPr>
        <p:spPr bwMode="auto">
          <a:xfrm>
            <a:off x="492123" y="6125481"/>
            <a:ext cx="21501602" cy="565838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Introduction</a:t>
            </a:r>
            <a:r>
              <a:rPr lang="en-US" sz="6000" b="1" dirty="0" smtClean="0">
                <a:cs typeface="B Titr" panose="00000700000000000000" pitchFamily="2" charset="-78"/>
              </a:rPr>
              <a:t>:</a:t>
            </a:r>
            <a:endParaRPr lang="en-US" sz="6000" b="1" dirty="0">
              <a:cs typeface="B Titr" panose="00000700000000000000" pitchFamily="2" charset="-78"/>
            </a:endParaRPr>
          </a:p>
          <a:p>
            <a:pPr>
              <a:defRPr/>
            </a:pPr>
            <a:r>
              <a:rPr lang="en-US" sz="4500" dirty="0"/>
              <a:t>: Corporate social responsibility (CSR) refers to strategies that companies put into action as part of corporate governance that are designed to ensure the company’s operations are ethical and beneficial for society. CSR has a significant impact on employees, stakeholders, the community and customers. The company's social responsibility affects the quality of perceived services and customer satisfaction. Therefore, CSR may determine customer loyalty </a:t>
            </a:r>
            <a:r>
              <a:rPr lang="en-US" sz="4500" dirty="0" smtClean="0"/>
              <a:t>and return.</a:t>
            </a:r>
            <a:endParaRPr lang="fa-IR" sz="4500" dirty="0">
              <a:cs typeface="B Nazanin" panose="00000400000000000000" pitchFamily="2" charset="-78"/>
            </a:endParaRPr>
          </a:p>
        </p:txBody>
      </p:sp>
      <p:sp>
        <p:nvSpPr>
          <p:cNvPr id="13" name="AutoShape 4"/>
          <p:cNvSpPr>
            <a:spLocks noChangeArrowheads="1"/>
          </p:cNvSpPr>
          <p:nvPr/>
        </p:nvSpPr>
        <p:spPr bwMode="auto">
          <a:xfrm>
            <a:off x="492123" y="12271763"/>
            <a:ext cx="21501602" cy="781624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justLow">
              <a:defRPr/>
            </a:pPr>
            <a:r>
              <a:rPr lang="en-US" sz="6000" b="1" dirty="0">
                <a:cs typeface="B Titr" panose="00000700000000000000" pitchFamily="2" charset="-78"/>
              </a:rPr>
              <a:t>Methods</a:t>
            </a:r>
            <a:r>
              <a:rPr lang="en-US" sz="6000" b="1" dirty="0" smtClean="0">
                <a:cs typeface="B Titr" panose="00000700000000000000" pitchFamily="2" charset="-78"/>
              </a:rPr>
              <a:t>:</a:t>
            </a:r>
            <a:endParaRPr lang="en-US" sz="6000" b="1" dirty="0">
              <a:cs typeface="B Nazanin" panose="00000400000000000000" pitchFamily="2" charset="-78"/>
            </a:endParaRPr>
          </a:p>
          <a:p>
            <a:pPr algn="justLow">
              <a:defRPr/>
            </a:pPr>
            <a:r>
              <a:rPr lang="en-US" sz="4500" dirty="0"/>
              <a:t>The method of the study was descriptive-correlation, which in terms of purpose, was among the applied studies. The population included the adults aged 18 years or older who referred to water sports complexes in Mashhad in a period of one month. According to the Cochran formula (unlimited population size) and by simple-random sampling method, 385 people were included in the study. Data collection tools were demographic information form, Social Responsibility Questionnaire (Carroll, 2002) and Return Decision Questionnaire (</a:t>
            </a:r>
            <a:r>
              <a:rPr lang="en-US" sz="4500" dirty="0" err="1"/>
              <a:t>Dorvasola</a:t>
            </a:r>
            <a:r>
              <a:rPr lang="en-US" sz="4500" dirty="0"/>
              <a:t>, 2004). To analyze the data, descriptive statistics (mean, percentage, etc.) and inferential statistics (Kolmogorov-Smirnov and Spearman correlation coefficient) were used</a:t>
            </a:r>
            <a:endParaRPr lang="fa-IR" sz="4500" dirty="0">
              <a:cs typeface="B Nazanin" panose="00000400000000000000" pitchFamily="2" charset="-78"/>
            </a:endParaRPr>
          </a:p>
        </p:txBody>
      </p:sp>
      <p:sp>
        <p:nvSpPr>
          <p:cNvPr id="14" name="AutoShape 4"/>
          <p:cNvSpPr>
            <a:spLocks noChangeArrowheads="1"/>
          </p:cNvSpPr>
          <p:nvPr/>
        </p:nvSpPr>
        <p:spPr bwMode="auto">
          <a:xfrm>
            <a:off x="492122" y="20126963"/>
            <a:ext cx="42292171" cy="585019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r>
              <a:rPr lang="en-US" sz="3600" b="1" dirty="0" err="1" smtClean="0">
                <a:latin typeface="Arial" panose="020B0604020202020204" pitchFamily="34" charset="0"/>
                <a:cs typeface="Arial" panose="020B0604020202020204" pitchFamily="34" charset="0"/>
              </a:rPr>
              <a:t>References:</a:t>
            </a:r>
            <a:r>
              <a:rPr lang="en-US" sz="3400" dirty="0" err="1"/>
              <a:t>Caroll</a:t>
            </a:r>
            <a:r>
              <a:rPr lang="en-US" sz="3400" dirty="0"/>
              <a:t>, A. B. (1979). A three-dimensional conceptual model of corporate performance</a:t>
            </a:r>
            <a:r>
              <a:rPr lang="en-US" sz="3400" i="1" dirty="0"/>
              <a:t>. </a:t>
            </a:r>
            <a:r>
              <a:rPr lang="en-US" sz="3400" dirty="0"/>
              <a:t>Academy of Management Review, 4(4): 497–505.</a:t>
            </a:r>
          </a:p>
          <a:p>
            <a:r>
              <a:rPr lang="en-US" sz="3400" dirty="0"/>
              <a:t>http://www.habitat.org/partnerships/pdf/2010_Cone_Study.pdf.</a:t>
            </a:r>
          </a:p>
          <a:p>
            <a:r>
              <a:rPr lang="en-US" sz="3400" dirty="0"/>
              <a:t>Dan, J., Kim Donald, L., </a:t>
            </a:r>
            <a:r>
              <a:rPr lang="en-US" sz="3400" dirty="0" err="1"/>
              <a:t>Ferrin</a:t>
            </a:r>
            <a:r>
              <a:rPr lang="en-US" sz="3400" dirty="0"/>
              <a:t>, H. &amp; </a:t>
            </a:r>
            <a:r>
              <a:rPr lang="en-US" sz="3400" dirty="0" err="1"/>
              <a:t>Raghav</a:t>
            </a:r>
            <a:r>
              <a:rPr lang="en-US" sz="3400" dirty="0"/>
              <a:t>, R. (2007). A trust-based consumer decision-making model in electronic commerce: The role of trust, perceived risk, and their antecedents. Tourism Management, 28: 1180–1192.</a:t>
            </a:r>
          </a:p>
          <a:p>
            <a:r>
              <a:rPr lang="en-US" sz="3400" dirty="0"/>
              <a:t>Fisk, P. (2006). Marketing Genius. Willey Company. New York.</a:t>
            </a:r>
          </a:p>
          <a:p>
            <a:r>
              <a:rPr lang="en-US" sz="3400" dirty="0"/>
              <a:t>French, M. &amp; Simon. (2004). Food advertising and marketing directed at children and adolescents in the US. International Journal of Behavioral Nutrition and Physical Activity, 1.</a:t>
            </a:r>
          </a:p>
          <a:p>
            <a:r>
              <a:rPr lang="en-US" sz="3400" dirty="0" err="1"/>
              <a:t>Gu</a:t>
            </a:r>
            <a:r>
              <a:rPr lang="en-US" sz="3400" dirty="0"/>
              <a:t>, H., et al. (2013). Political connections, </a:t>
            </a:r>
            <a:r>
              <a:rPr lang="en-US" sz="3400" dirty="0" err="1"/>
              <a:t>guanxi</a:t>
            </a:r>
            <a:r>
              <a:rPr lang="en-US" sz="3400" dirty="0"/>
              <a:t> and adoption of CSR policies in the Chinese hotel industry: Is there a link? Tourism Management, 34: 231-235.</a:t>
            </a:r>
          </a:p>
          <a:p>
            <a:r>
              <a:rPr lang="en-US" sz="3400" dirty="0" err="1"/>
              <a:t>Hambrick</a:t>
            </a:r>
            <a:r>
              <a:rPr lang="en-US" sz="3400" dirty="0"/>
              <a:t>, D. (1983). Some tests of the effectiveness and functional attributes of Miles and Snow’s strategic types. Academy of Management Journal, 26 (1): 05-26.</a:t>
            </a:r>
          </a:p>
          <a:p>
            <a:r>
              <a:rPr lang="en-US" sz="3400" dirty="0"/>
              <a:t>Hughes, D. E. (2013). This ad's for you: The indirect effect of advertising on salesperson effort and performance. Journal of the Academy of marketing science, 41: 1-18.</a:t>
            </a:r>
          </a:p>
          <a:p>
            <a:r>
              <a:rPr lang="en-US" sz="3400" dirty="0" err="1"/>
              <a:t>Kacperczyk</a:t>
            </a:r>
            <a:r>
              <a:rPr lang="en-US" sz="3400" dirty="0"/>
              <a:t>, A. (2009). With greater power comes greater responsibility? Take over protection and corporate attention to stakeholders. Strategic Management Journal, 30: 261–285.</a:t>
            </a:r>
          </a:p>
          <a:p>
            <a:r>
              <a:rPr lang="en-US" sz="3400" dirty="0"/>
              <a:t>Klein, J. &amp; </a:t>
            </a:r>
            <a:r>
              <a:rPr lang="en-US" sz="3400" dirty="0" err="1"/>
              <a:t>Dawar</a:t>
            </a:r>
            <a:r>
              <a:rPr lang="en-US" sz="3400" dirty="0"/>
              <a:t>, N. (2004). Corporate social responsibility and consumers' attributions and brand evaluations in a product–harm crisis. International Journal of research in </a:t>
            </a:r>
            <a:r>
              <a:rPr lang="en-US" sz="3400"/>
              <a:t>Marketing</a:t>
            </a:r>
            <a:r>
              <a:rPr lang="en-US" sz="3400" smtClean="0"/>
              <a:t>,</a:t>
            </a:r>
            <a:endParaRPr lang="en-US" sz="3400" dirty="0"/>
          </a:p>
        </p:txBody>
      </p:sp>
    </p:spTree>
    <p:extLst>
      <p:ext uri="{BB962C8B-B14F-4D97-AF65-F5344CB8AC3E}">
        <p14:creationId xmlns:p14="http://schemas.microsoft.com/office/powerpoint/2010/main" val="31711129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2007</TotalTime>
  <Words>658</Words>
  <Application>Microsoft Office PowerPoint</Application>
  <PresentationFormat>Custom</PresentationFormat>
  <Paragraphs>21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ashkan</cp:lastModifiedBy>
  <cp:revision>161</cp:revision>
  <dcterms:created xsi:type="dcterms:W3CDTF">2018-04-09T07:28:08Z</dcterms:created>
  <dcterms:modified xsi:type="dcterms:W3CDTF">2022-02-26T04:31:51Z</dcterms:modified>
</cp:coreProperties>
</file>